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344" r:id="rId4"/>
    <p:sldId id="259" r:id="rId5"/>
    <p:sldId id="261" r:id="rId6"/>
    <p:sldId id="294" r:id="rId7"/>
    <p:sldId id="346" r:id="rId8"/>
    <p:sldId id="321" r:id="rId9"/>
    <p:sldId id="295" r:id="rId10"/>
    <p:sldId id="298" r:id="rId11"/>
    <p:sldId id="324" r:id="rId12"/>
    <p:sldId id="323" r:id="rId13"/>
    <p:sldId id="325" r:id="rId14"/>
    <p:sldId id="326" r:id="rId15"/>
    <p:sldId id="327" r:id="rId16"/>
    <p:sldId id="328" r:id="rId17"/>
    <p:sldId id="331" r:id="rId18"/>
    <p:sldId id="345" r:id="rId19"/>
    <p:sldId id="308" r:id="rId20"/>
    <p:sldId id="304" r:id="rId21"/>
    <p:sldId id="341" r:id="rId22"/>
    <p:sldId id="305" r:id="rId23"/>
    <p:sldId id="306" r:id="rId24"/>
    <p:sldId id="322" r:id="rId25"/>
    <p:sldId id="296" r:id="rId26"/>
    <p:sldId id="319" r:id="rId27"/>
    <p:sldId id="320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43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F2E9C-A88C-6C49-A96C-2FF9A66C4FC8}" type="datetimeFigureOut">
              <a:rPr lang="fr-FR" smtClean="0"/>
              <a:t>15/10/15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C8430-1F91-3E4E-AEDD-67873CB2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22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00BD0-1FED-5540-89B4-743E57AF027F}" type="datetimeFigureOut">
              <a:rPr lang="fr-FR" smtClean="0"/>
              <a:t>15/10/15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29B73-EAA7-0C43-B2A6-EBC02FF947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156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29B73-EAA7-0C43-B2A6-EBC02FF947C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37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B273-02B9-DB48-A81F-DD6433BF53FC}" type="datetime1">
              <a:rPr lang="fr-FR" smtClean="0"/>
              <a:t>15/10/15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39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FAA8-6F0F-3E4B-A5CD-2DB998717866}" type="datetime1">
              <a:rPr lang="fr-FR" smtClean="0"/>
              <a:t>15/10/15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08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7A3F-4B6C-304F-9A76-8FD03CA2DD77}" type="datetime1">
              <a:rPr lang="fr-FR" smtClean="0"/>
              <a:t>15/10/15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1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BD84-876A-BE4F-A125-22A3D8E874CF}" type="datetime1">
              <a:rPr lang="fr-FR" smtClean="0"/>
              <a:t>15/10/15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60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D7B7-594B-744E-A33E-AE538010FF34}" type="datetime1">
              <a:rPr lang="fr-FR" smtClean="0"/>
              <a:t>15/10/15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19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1C19-ACB2-A441-A4A8-A54811A6398C}" type="datetime1">
              <a:rPr lang="fr-FR" smtClean="0"/>
              <a:t>15/10/15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25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9B80-FE37-CC40-9427-7CFDFA45D449}" type="datetime1">
              <a:rPr lang="fr-FR" smtClean="0"/>
              <a:t>15/10/15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57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4165-4B5D-B74D-B950-942FA1F574DA}" type="datetime1">
              <a:rPr lang="fr-FR" smtClean="0"/>
              <a:t>15/10/15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14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236F-29A0-A945-B7E1-9D9D46E07E37}" type="datetime1">
              <a:rPr lang="fr-FR" smtClean="0"/>
              <a:t>15/10/15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61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28BC-EDC7-A14C-BF78-3A4591C22F40}" type="datetime1">
              <a:rPr lang="fr-FR" smtClean="0"/>
              <a:t>15/10/15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06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2746-6772-E940-BBD0-26E7A571A407}" type="datetime1">
              <a:rPr lang="fr-FR" smtClean="0"/>
              <a:t>15/10/15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12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92AFB-250F-3F46-B3FC-0B0737E859DD}" type="datetime1">
              <a:rPr lang="fr-FR" smtClean="0"/>
              <a:t>15/10/15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B5FD-CA36-6145-83F7-0C46FE86B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03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5" Type="http://schemas.microsoft.com/office/2007/relationships/hdphoto" Target="../media/hdphoto2.wdp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85373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Simka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dirty="0" err="1"/>
              <a:t>Fast</a:t>
            </a:r>
            <a:r>
              <a:rPr lang="fr-FR" sz="2800" dirty="0"/>
              <a:t> </a:t>
            </a:r>
            <a:r>
              <a:rPr lang="fr-FR" sz="2800" dirty="0" err="1"/>
              <a:t>kmer-based</a:t>
            </a:r>
            <a:r>
              <a:rPr lang="fr-FR" sz="2800" dirty="0"/>
              <a:t> </a:t>
            </a:r>
            <a:r>
              <a:rPr lang="fr-FR" sz="2800" dirty="0" err="1"/>
              <a:t>method</a:t>
            </a:r>
            <a:r>
              <a:rPr lang="fr-FR" sz="2800" dirty="0"/>
              <a:t> for </a:t>
            </a:r>
            <a:r>
              <a:rPr lang="fr-FR" sz="2800" dirty="0" err="1"/>
              <a:t>estimating</a:t>
            </a:r>
            <a:r>
              <a:rPr lang="fr-FR" sz="2800" dirty="0"/>
              <a:t> the </a:t>
            </a:r>
            <a:r>
              <a:rPr lang="fr-FR" sz="2800" dirty="0" err="1"/>
              <a:t>similarity</a:t>
            </a:r>
            <a:r>
              <a:rPr lang="fr-FR" sz="2800" dirty="0"/>
              <a:t> </a:t>
            </a:r>
            <a:r>
              <a:rPr lang="fr-FR" sz="2800" dirty="0" err="1"/>
              <a:t>between</a:t>
            </a:r>
            <a:r>
              <a:rPr lang="fr-FR" sz="2800" dirty="0"/>
              <a:t> </a:t>
            </a:r>
            <a:r>
              <a:rPr lang="fr-FR" sz="2800" dirty="0" err="1"/>
              <a:t>numerous</a:t>
            </a:r>
            <a:r>
              <a:rPr lang="fr-FR" sz="2800" dirty="0"/>
              <a:t> </a:t>
            </a:r>
            <a:r>
              <a:rPr lang="fr-FR" sz="2800" dirty="0" err="1"/>
              <a:t>metagenomic</a:t>
            </a:r>
            <a:r>
              <a:rPr lang="fr-FR" sz="2800" dirty="0"/>
              <a:t> </a:t>
            </a:r>
            <a:r>
              <a:rPr lang="fr-FR" sz="2800" dirty="0" err="1"/>
              <a:t>datasets</a:t>
            </a:r>
            <a:endParaRPr lang="fr-FR" sz="3100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141148"/>
            <a:ext cx="6400800" cy="2463800"/>
          </a:xfrm>
        </p:spPr>
        <p:txBody>
          <a:bodyPr>
            <a:normAutofit lnSpcReduction="10000"/>
          </a:bodyPr>
          <a:lstStyle/>
          <a:p>
            <a:r>
              <a:rPr lang="fr-FR" sz="2400" noProof="0" dirty="0" smtClean="0"/>
              <a:t>Gaëtan BENOIT</a:t>
            </a:r>
          </a:p>
          <a:p>
            <a:r>
              <a:rPr lang="fr-FR" sz="2400" dirty="0" smtClean="0"/>
              <a:t>PHD </a:t>
            </a:r>
            <a:r>
              <a:rPr lang="fr-FR" sz="2400" dirty="0" err="1" smtClean="0"/>
              <a:t>student</a:t>
            </a:r>
            <a:r>
              <a:rPr lang="fr-FR" sz="2400" dirty="0" smtClean="0"/>
              <a:t> - ANR </a:t>
            </a:r>
            <a:r>
              <a:rPr lang="fr-FR" sz="2400" dirty="0" err="1" smtClean="0"/>
              <a:t>Hydrogen</a:t>
            </a:r>
            <a:endParaRPr lang="fr-FR" sz="2400" dirty="0" smtClean="0"/>
          </a:p>
          <a:p>
            <a:endParaRPr lang="fr-FR" sz="2400" noProof="0" dirty="0" smtClean="0"/>
          </a:p>
          <a:p>
            <a:r>
              <a:rPr lang="en-GB" sz="2400" dirty="0" err="1" smtClean="0"/>
              <a:t>GenScale</a:t>
            </a:r>
            <a:r>
              <a:rPr lang="en-GB" sz="2400" dirty="0"/>
              <a:t> </a:t>
            </a:r>
            <a:r>
              <a:rPr lang="en-GB" sz="2400" dirty="0" smtClean="0"/>
              <a:t>bioinformatics research group</a:t>
            </a:r>
            <a:endParaRPr lang="en-GB" sz="2400" dirty="0"/>
          </a:p>
          <a:p>
            <a:r>
              <a:rPr lang="en-GB" sz="2400" dirty="0"/>
              <a:t>IRISA/</a:t>
            </a:r>
            <a:r>
              <a:rPr lang="en-GB" sz="2400" dirty="0" smtClean="0"/>
              <a:t>INRIA – Rennes - FRANCE</a:t>
            </a:r>
            <a:endParaRPr lang="fr-FR" sz="2400" noProof="0" dirty="0" smtClean="0"/>
          </a:p>
          <a:p>
            <a:r>
              <a:rPr lang="fr-FR" sz="2400" dirty="0" smtClean="0"/>
              <a:t>24/09/2015</a:t>
            </a:r>
            <a:endParaRPr lang="fr-FR" sz="2400" noProof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22" y="242265"/>
            <a:ext cx="1717010" cy="744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77" y="187636"/>
            <a:ext cx="2218267" cy="7990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66" y="5801359"/>
            <a:ext cx="1761067" cy="10566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202" y="5979378"/>
            <a:ext cx="2184400" cy="7465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719" y="6065520"/>
            <a:ext cx="2831013" cy="6603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4144" y="161691"/>
            <a:ext cx="2012524" cy="8249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2858" y="161691"/>
            <a:ext cx="1789009" cy="8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8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0" y="93088"/>
            <a:ext cx="9144000" cy="1143000"/>
          </a:xfrm>
        </p:spPr>
        <p:txBody>
          <a:bodyPr>
            <a:noAutofit/>
          </a:bodyPr>
          <a:lstStyle/>
          <a:p>
            <a:r>
              <a:rPr lang="en-GB" dirty="0" err="1" smtClean="0"/>
              <a:t>Simka</a:t>
            </a:r>
            <a:r>
              <a:rPr lang="en-GB" dirty="0" smtClean="0"/>
              <a:t> algorithm</a:t>
            </a:r>
            <a:endParaRPr lang="en-GB" sz="3800" dirty="0"/>
          </a:p>
        </p:txBody>
      </p:sp>
      <p:sp>
        <p:nvSpPr>
          <p:cNvPr id="42" name="Rectangle 41"/>
          <p:cNvSpPr/>
          <p:nvPr/>
        </p:nvSpPr>
        <p:spPr>
          <a:xfrm>
            <a:off x="485563" y="111939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200" dirty="0" smtClean="0">
                <a:cs typeface="Calibri"/>
              </a:rPr>
              <a:t>Example with 3 datasets on </a:t>
            </a:r>
            <a:r>
              <a:rPr lang="en-GB" sz="2200" b="1" dirty="0" smtClean="0">
                <a:cs typeface="Calibri"/>
              </a:rPr>
              <a:t>Abundance-based </a:t>
            </a:r>
            <a:r>
              <a:rPr lang="en-GB" sz="2200" b="1" dirty="0" err="1" smtClean="0">
                <a:cs typeface="Calibri"/>
              </a:rPr>
              <a:t>Jaccard</a:t>
            </a:r>
            <a:r>
              <a:rPr lang="en-GB" sz="2200" b="1" dirty="0" smtClean="0">
                <a:cs typeface="Calibri"/>
              </a:rPr>
              <a:t> similarity</a:t>
            </a:r>
            <a:endParaRPr lang="en-GB" sz="2200" dirty="0" smtClean="0">
              <a:cs typeface="Calibri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683289"/>
              </p:ext>
            </p:extLst>
          </p:nvPr>
        </p:nvGraphicFramePr>
        <p:xfrm>
          <a:off x="2046288" y="1520825"/>
          <a:ext cx="46990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7" name="…quation" r:id="rId3" imgW="2844800" imgH="774700" progId="Equation.3">
                  <p:embed/>
                </p:oleObj>
              </mc:Choice>
              <mc:Fallback>
                <p:oleObj name="…quation" r:id="rId3" imgW="28448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6288" y="1520825"/>
                        <a:ext cx="4699000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089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0" y="93088"/>
            <a:ext cx="9144000" cy="1143000"/>
          </a:xfrm>
        </p:spPr>
        <p:txBody>
          <a:bodyPr>
            <a:noAutofit/>
          </a:bodyPr>
          <a:lstStyle/>
          <a:p>
            <a:r>
              <a:rPr lang="en-GB" dirty="0" err="1" smtClean="0"/>
              <a:t>Simka</a:t>
            </a:r>
            <a:r>
              <a:rPr lang="en-GB" dirty="0" smtClean="0"/>
              <a:t> algorithm</a:t>
            </a:r>
            <a:endParaRPr lang="en-GB" sz="3800" dirty="0"/>
          </a:p>
        </p:txBody>
      </p:sp>
      <p:graphicFrame>
        <p:nvGraphicFramePr>
          <p:cNvPr id="57" name="Tableau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262249"/>
              </p:ext>
            </p:extLst>
          </p:nvPr>
        </p:nvGraphicFramePr>
        <p:xfrm>
          <a:off x="743602" y="3163991"/>
          <a:ext cx="1895060" cy="741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57580"/>
                <a:gridCol w="322580"/>
                <a:gridCol w="311022"/>
                <a:gridCol w="3038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ACGATC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485563" y="111939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200" dirty="0" smtClean="0">
                <a:cs typeface="Calibri"/>
              </a:rPr>
              <a:t>Example with 3 datasets on </a:t>
            </a:r>
            <a:r>
              <a:rPr lang="en-GB" sz="2200" b="1" dirty="0" smtClean="0">
                <a:cs typeface="Calibri"/>
              </a:rPr>
              <a:t>Abundance-based </a:t>
            </a:r>
            <a:r>
              <a:rPr lang="en-GB" sz="2200" b="1" dirty="0" err="1" smtClean="0">
                <a:cs typeface="Calibri"/>
              </a:rPr>
              <a:t>Jaccard</a:t>
            </a:r>
            <a:r>
              <a:rPr lang="en-GB" sz="2200" b="1" dirty="0" smtClean="0">
                <a:cs typeface="Calibri"/>
              </a:rPr>
              <a:t> similarity</a:t>
            </a:r>
            <a:endParaRPr lang="en-GB" sz="2200" dirty="0" smtClean="0">
              <a:cs typeface="Calibri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49547" y="4809067"/>
            <a:ext cx="1571216" cy="1236133"/>
          </a:xfrm>
          <a:prstGeom prst="ellipse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Ellipse 50"/>
          <p:cNvSpPr/>
          <p:nvPr/>
        </p:nvSpPr>
        <p:spPr>
          <a:xfrm>
            <a:off x="1793013" y="4809067"/>
            <a:ext cx="1571216" cy="1236133"/>
          </a:xfrm>
          <a:prstGeom prst="ellipse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Ellipse 54"/>
          <p:cNvSpPr/>
          <p:nvPr/>
        </p:nvSpPr>
        <p:spPr>
          <a:xfrm>
            <a:off x="3675880" y="4809067"/>
            <a:ext cx="1571216" cy="1236133"/>
          </a:xfrm>
          <a:prstGeom prst="ellipse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Ellipse 55"/>
          <p:cNvSpPr/>
          <p:nvPr/>
        </p:nvSpPr>
        <p:spPr>
          <a:xfrm>
            <a:off x="4319346" y="4809067"/>
            <a:ext cx="1571216" cy="1236133"/>
          </a:xfrm>
          <a:prstGeom prst="ellipse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Ellipse 59"/>
          <p:cNvSpPr/>
          <p:nvPr/>
        </p:nvSpPr>
        <p:spPr>
          <a:xfrm>
            <a:off x="6178747" y="4809067"/>
            <a:ext cx="1571216" cy="1236133"/>
          </a:xfrm>
          <a:prstGeom prst="ellipse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Ellipse 61"/>
          <p:cNvSpPr/>
          <p:nvPr/>
        </p:nvSpPr>
        <p:spPr>
          <a:xfrm>
            <a:off x="6822213" y="4809067"/>
            <a:ext cx="1571216" cy="1236133"/>
          </a:xfrm>
          <a:prstGeom prst="ellipse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1633898" y="606533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64" name="ZoneTexte 63"/>
          <p:cNvSpPr txBox="1"/>
          <p:nvPr/>
        </p:nvSpPr>
        <p:spPr>
          <a:xfrm>
            <a:off x="2505910" y="6065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65" name="ZoneTexte 64"/>
          <p:cNvSpPr txBox="1"/>
          <p:nvPr/>
        </p:nvSpPr>
        <p:spPr>
          <a:xfrm>
            <a:off x="4170317" y="603147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66" name="ZoneTexte 65"/>
          <p:cNvSpPr txBox="1"/>
          <p:nvPr/>
        </p:nvSpPr>
        <p:spPr>
          <a:xfrm>
            <a:off x="5042329" y="60314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6721498" y="6048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7593510" y="6048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021510" y="2643917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For each pair(</a:t>
            </a:r>
            <a:r>
              <a:rPr lang="en-GB" sz="2200" dirty="0" err="1" smtClean="0"/>
              <a:t>i</a:t>
            </a:r>
            <a:r>
              <a:rPr lang="en-GB" sz="2200" dirty="0" smtClean="0"/>
              <a:t>, j)</a:t>
            </a:r>
            <a:endParaRPr lang="en-GB" sz="2200" b="1" dirty="0" smtClean="0">
              <a:cs typeface="Calibri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-559477" y="2753317"/>
            <a:ext cx="3793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GB" dirty="0" err="1" smtClean="0"/>
              <a:t>Kmer</a:t>
            </a:r>
            <a:r>
              <a:rPr lang="en-GB" dirty="0" smtClean="0"/>
              <a:t> shared by A, B and C</a:t>
            </a:r>
            <a:endParaRPr lang="en-GB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683289"/>
              </p:ext>
            </p:extLst>
          </p:nvPr>
        </p:nvGraphicFramePr>
        <p:xfrm>
          <a:off x="2046288" y="1520825"/>
          <a:ext cx="46990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" name="…quation" r:id="rId3" imgW="2844800" imgH="774700" progId="Equation.3">
                  <p:embed/>
                </p:oleObj>
              </mc:Choice>
              <mc:Fallback>
                <p:oleObj name="…quation" r:id="rId3" imgW="28448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6288" y="1520825"/>
                        <a:ext cx="4699000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1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0" y="93088"/>
            <a:ext cx="9144000" cy="1143000"/>
          </a:xfrm>
        </p:spPr>
        <p:txBody>
          <a:bodyPr>
            <a:noAutofit/>
          </a:bodyPr>
          <a:lstStyle/>
          <a:p>
            <a:r>
              <a:rPr lang="en-GB" dirty="0" err="1" smtClean="0"/>
              <a:t>Simka</a:t>
            </a:r>
            <a:r>
              <a:rPr lang="en-GB" dirty="0" smtClean="0"/>
              <a:t> algorithm</a:t>
            </a:r>
            <a:endParaRPr lang="en-GB" sz="3800" dirty="0"/>
          </a:p>
        </p:txBody>
      </p:sp>
      <p:graphicFrame>
        <p:nvGraphicFramePr>
          <p:cNvPr id="57" name="Tableau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883573"/>
              </p:ext>
            </p:extLst>
          </p:nvPr>
        </p:nvGraphicFramePr>
        <p:xfrm>
          <a:off x="743602" y="3163991"/>
          <a:ext cx="1895060" cy="741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57580"/>
                <a:gridCol w="322580"/>
                <a:gridCol w="311022"/>
                <a:gridCol w="3038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ACGATC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485563" y="111939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200" dirty="0" smtClean="0">
                <a:cs typeface="Calibri"/>
              </a:rPr>
              <a:t>Example with 3 datasets on </a:t>
            </a:r>
            <a:r>
              <a:rPr lang="en-GB" sz="2200" b="1" dirty="0" smtClean="0">
                <a:cs typeface="Calibri"/>
              </a:rPr>
              <a:t>Abundance-based </a:t>
            </a:r>
            <a:r>
              <a:rPr lang="en-GB" sz="2200" b="1" dirty="0" err="1" smtClean="0">
                <a:cs typeface="Calibri"/>
              </a:rPr>
              <a:t>Jaccard</a:t>
            </a:r>
            <a:r>
              <a:rPr lang="en-GB" sz="2200" b="1" dirty="0" smtClean="0">
                <a:cs typeface="Calibri"/>
              </a:rPr>
              <a:t> similarity</a:t>
            </a:r>
            <a:endParaRPr lang="en-GB" sz="2200" dirty="0" smtClean="0">
              <a:cs typeface="Calibri"/>
            </a:endParaRPr>
          </a:p>
        </p:txBody>
      </p:sp>
      <p:sp>
        <p:nvSpPr>
          <p:cNvPr id="7" name="Accolade ouvrante 6"/>
          <p:cNvSpPr/>
          <p:nvPr/>
        </p:nvSpPr>
        <p:spPr>
          <a:xfrm rot="16200000">
            <a:off x="1915964" y="3905969"/>
            <a:ext cx="226062" cy="2254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>
            <a:off x="1149547" y="4809067"/>
            <a:ext cx="1571216" cy="1236133"/>
          </a:xfrm>
          <a:prstGeom prst="ellipse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Ellipse 50"/>
          <p:cNvSpPr/>
          <p:nvPr/>
        </p:nvSpPr>
        <p:spPr>
          <a:xfrm>
            <a:off x="1793013" y="4809067"/>
            <a:ext cx="1571216" cy="1236133"/>
          </a:xfrm>
          <a:prstGeom prst="ellipse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Ellipse 54"/>
          <p:cNvSpPr/>
          <p:nvPr/>
        </p:nvSpPr>
        <p:spPr>
          <a:xfrm>
            <a:off x="3675880" y="4809067"/>
            <a:ext cx="1571216" cy="1236133"/>
          </a:xfrm>
          <a:prstGeom prst="ellipse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Ellipse 55"/>
          <p:cNvSpPr/>
          <p:nvPr/>
        </p:nvSpPr>
        <p:spPr>
          <a:xfrm>
            <a:off x="4319346" y="4809067"/>
            <a:ext cx="1571216" cy="1236133"/>
          </a:xfrm>
          <a:prstGeom prst="ellipse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Ellipse 59"/>
          <p:cNvSpPr/>
          <p:nvPr/>
        </p:nvSpPr>
        <p:spPr>
          <a:xfrm>
            <a:off x="6178747" y="4809067"/>
            <a:ext cx="1571216" cy="1236133"/>
          </a:xfrm>
          <a:prstGeom prst="ellipse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Ellipse 61"/>
          <p:cNvSpPr/>
          <p:nvPr/>
        </p:nvSpPr>
        <p:spPr>
          <a:xfrm>
            <a:off x="6822213" y="4809067"/>
            <a:ext cx="1571216" cy="1236133"/>
          </a:xfrm>
          <a:prstGeom prst="ellipse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3021510" y="264391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For each pair(</a:t>
            </a:r>
            <a:r>
              <a:rPr lang="en-GB" sz="2200" dirty="0" err="1" smtClean="0"/>
              <a:t>i</a:t>
            </a:r>
            <a:r>
              <a:rPr lang="en-GB" sz="2200" dirty="0" smtClean="0"/>
              <a:t>, j)</a:t>
            </a:r>
          </a:p>
          <a:p>
            <a:pPr lvl="1"/>
            <a:r>
              <a:rPr lang="en-GB" sz="2200" dirty="0" smtClean="0">
                <a:cs typeface="Calibri"/>
              </a:rPr>
              <a:t>If </a:t>
            </a:r>
            <a:r>
              <a:rPr lang="en-GB" sz="2200" dirty="0" err="1" smtClean="0">
                <a:cs typeface="Calibri"/>
              </a:rPr>
              <a:t>kmer</a:t>
            </a:r>
            <a:r>
              <a:rPr lang="en-GB" sz="2200" dirty="0" smtClean="0">
                <a:cs typeface="Calibri"/>
              </a:rPr>
              <a:t> is shared </a:t>
            </a:r>
            <a:r>
              <a:rPr lang="en-GB" sz="2200" b="1" dirty="0" smtClean="0">
                <a:cs typeface="Calibri"/>
              </a:rPr>
              <a:t>Ni &gt; 0 and </a:t>
            </a:r>
            <a:r>
              <a:rPr lang="en-GB" sz="2200" b="1" dirty="0" err="1" smtClean="0">
                <a:cs typeface="Calibri"/>
              </a:rPr>
              <a:t>Nj</a:t>
            </a:r>
            <a:r>
              <a:rPr lang="en-GB" sz="2200" b="1" dirty="0" smtClean="0">
                <a:cs typeface="Calibri"/>
              </a:rPr>
              <a:t> &gt; 0</a:t>
            </a:r>
          </a:p>
        </p:txBody>
      </p:sp>
      <p:sp>
        <p:nvSpPr>
          <p:cNvPr id="78" name="Rectangle 77"/>
          <p:cNvSpPr/>
          <p:nvPr/>
        </p:nvSpPr>
        <p:spPr>
          <a:xfrm>
            <a:off x="-559477" y="2753317"/>
            <a:ext cx="3793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GB" dirty="0" err="1" smtClean="0"/>
              <a:t>Kmer</a:t>
            </a:r>
            <a:r>
              <a:rPr lang="en-GB" dirty="0" smtClean="0"/>
              <a:t> shared by A, B and C</a:t>
            </a:r>
            <a:endParaRPr lang="en-GB" dirty="0"/>
          </a:p>
        </p:txBody>
      </p:sp>
      <p:sp>
        <p:nvSpPr>
          <p:cNvPr id="37" name="ZoneTexte 36"/>
          <p:cNvSpPr txBox="1"/>
          <p:nvPr/>
        </p:nvSpPr>
        <p:spPr>
          <a:xfrm>
            <a:off x="1633898" y="606533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38" name="ZoneTexte 37"/>
          <p:cNvSpPr txBox="1"/>
          <p:nvPr/>
        </p:nvSpPr>
        <p:spPr>
          <a:xfrm>
            <a:off x="2505910" y="6065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39" name="ZoneTexte 38"/>
          <p:cNvSpPr txBox="1"/>
          <p:nvPr/>
        </p:nvSpPr>
        <p:spPr>
          <a:xfrm>
            <a:off x="4170317" y="603147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40" name="ZoneTexte 39"/>
          <p:cNvSpPr txBox="1"/>
          <p:nvPr/>
        </p:nvSpPr>
        <p:spPr>
          <a:xfrm>
            <a:off x="5042329" y="60314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721498" y="6048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593510" y="6048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12</a:t>
            </a:fld>
            <a:endParaRPr lang="fr-FR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683289"/>
              </p:ext>
            </p:extLst>
          </p:nvPr>
        </p:nvGraphicFramePr>
        <p:xfrm>
          <a:off x="2046288" y="1520825"/>
          <a:ext cx="46990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4" name="…quation" r:id="rId3" imgW="2844800" imgH="774700" progId="Equation.3">
                  <p:embed/>
                </p:oleObj>
              </mc:Choice>
              <mc:Fallback>
                <p:oleObj name="…quation" r:id="rId3" imgW="28448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6288" y="1520825"/>
                        <a:ext cx="4699000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79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0" y="93088"/>
            <a:ext cx="9144000" cy="1143000"/>
          </a:xfrm>
        </p:spPr>
        <p:txBody>
          <a:bodyPr>
            <a:noAutofit/>
          </a:bodyPr>
          <a:lstStyle/>
          <a:p>
            <a:r>
              <a:rPr lang="en-GB" dirty="0" err="1" smtClean="0"/>
              <a:t>Simka</a:t>
            </a:r>
            <a:r>
              <a:rPr lang="en-GB" dirty="0" smtClean="0"/>
              <a:t> algorithm</a:t>
            </a:r>
            <a:endParaRPr lang="en-GB" sz="3800" dirty="0"/>
          </a:p>
        </p:txBody>
      </p:sp>
      <p:graphicFrame>
        <p:nvGraphicFramePr>
          <p:cNvPr id="57" name="Tableau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346704"/>
              </p:ext>
            </p:extLst>
          </p:nvPr>
        </p:nvGraphicFramePr>
        <p:xfrm>
          <a:off x="743602" y="3163991"/>
          <a:ext cx="1895060" cy="741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57580"/>
                <a:gridCol w="322580"/>
                <a:gridCol w="311022"/>
                <a:gridCol w="3038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ACGATC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485563" y="111939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200" dirty="0" smtClean="0">
                <a:cs typeface="Calibri"/>
              </a:rPr>
              <a:t>Example with 3 datasets on </a:t>
            </a:r>
            <a:r>
              <a:rPr lang="en-GB" sz="2200" b="1" dirty="0" smtClean="0">
                <a:cs typeface="Calibri"/>
              </a:rPr>
              <a:t>Abundance-based </a:t>
            </a:r>
            <a:r>
              <a:rPr lang="en-GB" sz="2200" b="1" dirty="0" err="1" smtClean="0">
                <a:cs typeface="Calibri"/>
              </a:rPr>
              <a:t>Jaccard</a:t>
            </a:r>
            <a:r>
              <a:rPr lang="en-GB" sz="2200" b="1" dirty="0" smtClean="0">
                <a:cs typeface="Calibri"/>
              </a:rPr>
              <a:t> similarity</a:t>
            </a:r>
            <a:endParaRPr lang="en-GB" sz="2200" dirty="0" smtClean="0">
              <a:cs typeface="Calibri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49547" y="4809067"/>
            <a:ext cx="1571216" cy="1236133"/>
          </a:xfrm>
          <a:prstGeom prst="ellipse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Ellipse 50"/>
          <p:cNvSpPr/>
          <p:nvPr/>
        </p:nvSpPr>
        <p:spPr>
          <a:xfrm>
            <a:off x="1793013" y="4809067"/>
            <a:ext cx="1571216" cy="1236133"/>
          </a:xfrm>
          <a:prstGeom prst="ellipse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2089285" y="5103335"/>
            <a:ext cx="4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</a:t>
            </a:r>
          </a:p>
          <a:p>
            <a:r>
              <a:rPr lang="en-GB" dirty="0" smtClean="0"/>
              <a:t>+2</a:t>
            </a:r>
            <a:endParaRPr lang="en-GB" dirty="0"/>
          </a:p>
        </p:txBody>
      </p:sp>
      <p:sp>
        <p:nvSpPr>
          <p:cNvPr id="55" name="Ellipse 54"/>
          <p:cNvSpPr/>
          <p:nvPr/>
        </p:nvSpPr>
        <p:spPr>
          <a:xfrm>
            <a:off x="3675880" y="4809067"/>
            <a:ext cx="1571216" cy="1236133"/>
          </a:xfrm>
          <a:prstGeom prst="ellipse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Ellipse 55"/>
          <p:cNvSpPr/>
          <p:nvPr/>
        </p:nvSpPr>
        <p:spPr>
          <a:xfrm>
            <a:off x="4319346" y="4809067"/>
            <a:ext cx="1571216" cy="1236133"/>
          </a:xfrm>
          <a:prstGeom prst="ellipse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Ellipse 59"/>
          <p:cNvSpPr/>
          <p:nvPr/>
        </p:nvSpPr>
        <p:spPr>
          <a:xfrm>
            <a:off x="6178747" y="4809067"/>
            <a:ext cx="1571216" cy="1236133"/>
          </a:xfrm>
          <a:prstGeom prst="ellipse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Ellipse 61"/>
          <p:cNvSpPr/>
          <p:nvPr/>
        </p:nvSpPr>
        <p:spPr>
          <a:xfrm>
            <a:off x="6822213" y="4809067"/>
            <a:ext cx="1571216" cy="1236133"/>
          </a:xfrm>
          <a:prstGeom prst="ellipse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1633898" y="606533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64" name="ZoneTexte 63"/>
          <p:cNvSpPr txBox="1"/>
          <p:nvPr/>
        </p:nvSpPr>
        <p:spPr>
          <a:xfrm>
            <a:off x="2505910" y="6065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65" name="ZoneTexte 64"/>
          <p:cNvSpPr txBox="1"/>
          <p:nvPr/>
        </p:nvSpPr>
        <p:spPr>
          <a:xfrm>
            <a:off x="4170317" y="603147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66" name="ZoneTexte 65"/>
          <p:cNvSpPr txBox="1"/>
          <p:nvPr/>
        </p:nvSpPr>
        <p:spPr>
          <a:xfrm>
            <a:off x="5042329" y="60314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6721498" y="6048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7593510" y="6048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021510" y="2643917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For each pair(</a:t>
            </a:r>
            <a:r>
              <a:rPr lang="en-GB" sz="2200" dirty="0" err="1" smtClean="0"/>
              <a:t>i</a:t>
            </a:r>
            <a:r>
              <a:rPr lang="en-GB" sz="2200" dirty="0" smtClean="0"/>
              <a:t>, j)</a:t>
            </a:r>
          </a:p>
          <a:p>
            <a:pPr lvl="1"/>
            <a:r>
              <a:rPr lang="en-GB" sz="2200" dirty="0" smtClean="0">
                <a:cs typeface="Calibri"/>
              </a:rPr>
              <a:t>If </a:t>
            </a:r>
            <a:r>
              <a:rPr lang="en-GB" sz="2200" dirty="0" err="1" smtClean="0">
                <a:cs typeface="Calibri"/>
              </a:rPr>
              <a:t>kmer</a:t>
            </a:r>
            <a:r>
              <a:rPr lang="en-GB" sz="2200" dirty="0" smtClean="0">
                <a:cs typeface="Calibri"/>
              </a:rPr>
              <a:t> is shared </a:t>
            </a:r>
            <a:r>
              <a:rPr lang="en-GB" sz="2200" b="1" dirty="0" smtClean="0">
                <a:cs typeface="Calibri"/>
              </a:rPr>
              <a:t>Ni &gt; 0 and </a:t>
            </a:r>
            <a:r>
              <a:rPr lang="en-GB" sz="2200" b="1" dirty="0" err="1" smtClean="0">
                <a:cs typeface="Calibri"/>
              </a:rPr>
              <a:t>Nj</a:t>
            </a:r>
            <a:r>
              <a:rPr lang="en-GB" sz="2200" b="1" dirty="0" smtClean="0">
                <a:cs typeface="Calibri"/>
              </a:rPr>
              <a:t> &gt; 0</a:t>
            </a:r>
          </a:p>
          <a:p>
            <a:pPr lvl="2"/>
            <a:r>
              <a:rPr lang="en-GB" sz="2200" dirty="0" smtClean="0">
                <a:cs typeface="Calibri"/>
              </a:rPr>
              <a:t>Update intersection </a:t>
            </a:r>
            <a:r>
              <a:rPr lang="en-GB" sz="2200" b="1" dirty="0" smtClean="0">
                <a:cs typeface="Calibri"/>
              </a:rPr>
              <a:t>n[</a:t>
            </a:r>
            <a:r>
              <a:rPr lang="en-GB" sz="2200" b="1" dirty="0" err="1">
                <a:cs typeface="Calibri"/>
              </a:rPr>
              <a:t>i</a:t>
            </a:r>
            <a:r>
              <a:rPr lang="en-GB" sz="2200" b="1" dirty="0" err="1" smtClean="0">
                <a:cs typeface="Calibri"/>
              </a:rPr>
              <a:t>,j</a:t>
            </a:r>
            <a:r>
              <a:rPr lang="en-GB" sz="2200" b="1" dirty="0" smtClean="0">
                <a:cs typeface="Calibri"/>
              </a:rPr>
              <a:t>] += Ni + </a:t>
            </a:r>
            <a:r>
              <a:rPr lang="en-GB" sz="2200" b="1" dirty="0" err="1" smtClean="0">
                <a:cs typeface="Calibri"/>
              </a:rPr>
              <a:t>Nj</a:t>
            </a:r>
            <a:endParaRPr lang="en-GB" sz="2200" b="1" dirty="0" smtClean="0">
              <a:cs typeface="Calibri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-559477" y="2753317"/>
            <a:ext cx="3793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GB" dirty="0" err="1" smtClean="0"/>
              <a:t>Kmer</a:t>
            </a:r>
            <a:r>
              <a:rPr lang="en-GB" dirty="0" smtClean="0"/>
              <a:t> shared by A, B and C</a:t>
            </a:r>
            <a:endParaRPr lang="en-GB" dirty="0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706465"/>
              </p:ext>
            </p:extLst>
          </p:nvPr>
        </p:nvGraphicFramePr>
        <p:xfrm>
          <a:off x="2046288" y="1520825"/>
          <a:ext cx="46990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7" name="…quation" r:id="rId3" imgW="2844800" imgH="774700" progId="Equation.3">
                  <p:embed/>
                </p:oleObj>
              </mc:Choice>
              <mc:Fallback>
                <p:oleObj name="…quation" r:id="rId3" imgW="28448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6288" y="1520825"/>
                        <a:ext cx="4699000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ccolade ouvrante 22"/>
          <p:cNvSpPr/>
          <p:nvPr/>
        </p:nvSpPr>
        <p:spPr>
          <a:xfrm rot="16200000">
            <a:off x="1936597" y="3885336"/>
            <a:ext cx="184796" cy="2254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Connecteur droit avec flèche 23"/>
          <p:cNvCxnSpPr>
            <a:stCxn id="23" idx="1"/>
          </p:cNvCxnSpPr>
          <p:nvPr/>
        </p:nvCxnSpPr>
        <p:spPr>
          <a:xfrm>
            <a:off x="2028995" y="4090467"/>
            <a:ext cx="257005" cy="56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64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0" y="93088"/>
            <a:ext cx="9144000" cy="1143000"/>
          </a:xfrm>
        </p:spPr>
        <p:txBody>
          <a:bodyPr>
            <a:noAutofit/>
          </a:bodyPr>
          <a:lstStyle/>
          <a:p>
            <a:r>
              <a:rPr lang="en-GB" dirty="0" err="1" smtClean="0"/>
              <a:t>Simka</a:t>
            </a:r>
            <a:r>
              <a:rPr lang="en-GB" dirty="0" smtClean="0"/>
              <a:t> algorithm</a:t>
            </a:r>
            <a:endParaRPr lang="en-GB" sz="3800" dirty="0"/>
          </a:p>
        </p:txBody>
      </p:sp>
      <p:graphicFrame>
        <p:nvGraphicFramePr>
          <p:cNvPr id="57" name="Tableau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346704"/>
              </p:ext>
            </p:extLst>
          </p:nvPr>
        </p:nvGraphicFramePr>
        <p:xfrm>
          <a:off x="743602" y="3163991"/>
          <a:ext cx="1895060" cy="741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57580"/>
                <a:gridCol w="322580"/>
                <a:gridCol w="311022"/>
                <a:gridCol w="3038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ACGATC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485563" y="111939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200" dirty="0" smtClean="0">
                <a:cs typeface="Calibri"/>
              </a:rPr>
              <a:t>Example with 3 datasets on </a:t>
            </a:r>
            <a:r>
              <a:rPr lang="en-GB" sz="2200" b="1" dirty="0" smtClean="0">
                <a:cs typeface="Calibri"/>
              </a:rPr>
              <a:t>Abundance-based </a:t>
            </a:r>
            <a:r>
              <a:rPr lang="en-GB" sz="2200" b="1" dirty="0" err="1" smtClean="0">
                <a:cs typeface="Calibri"/>
              </a:rPr>
              <a:t>Jaccard</a:t>
            </a:r>
            <a:r>
              <a:rPr lang="en-GB" sz="2200" b="1" dirty="0" smtClean="0">
                <a:cs typeface="Calibri"/>
              </a:rPr>
              <a:t> similarity</a:t>
            </a:r>
            <a:endParaRPr lang="en-GB" sz="2200" dirty="0" smtClean="0">
              <a:cs typeface="Calibri"/>
            </a:endParaRPr>
          </a:p>
        </p:txBody>
      </p:sp>
      <p:sp>
        <p:nvSpPr>
          <p:cNvPr id="7" name="Accolade ouvrante 6"/>
          <p:cNvSpPr/>
          <p:nvPr/>
        </p:nvSpPr>
        <p:spPr>
          <a:xfrm rot="16200000">
            <a:off x="1936597" y="3885336"/>
            <a:ext cx="184796" cy="2254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>
            <a:off x="1149547" y="4809067"/>
            <a:ext cx="1571216" cy="1236133"/>
          </a:xfrm>
          <a:prstGeom prst="ellipse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Ellipse 50"/>
          <p:cNvSpPr/>
          <p:nvPr/>
        </p:nvSpPr>
        <p:spPr>
          <a:xfrm>
            <a:off x="1793013" y="4809067"/>
            <a:ext cx="1571216" cy="1236133"/>
          </a:xfrm>
          <a:prstGeom prst="ellipse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2089285" y="5103335"/>
            <a:ext cx="4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</a:t>
            </a:r>
          </a:p>
          <a:p>
            <a:r>
              <a:rPr lang="en-GB" dirty="0" smtClean="0"/>
              <a:t>+2</a:t>
            </a:r>
            <a:endParaRPr lang="en-GB" dirty="0"/>
          </a:p>
        </p:txBody>
      </p:sp>
      <p:sp>
        <p:nvSpPr>
          <p:cNvPr id="55" name="Ellipse 54"/>
          <p:cNvSpPr/>
          <p:nvPr/>
        </p:nvSpPr>
        <p:spPr>
          <a:xfrm>
            <a:off x="3675880" y="4809067"/>
            <a:ext cx="1571216" cy="1236133"/>
          </a:xfrm>
          <a:prstGeom prst="ellipse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Ellipse 55"/>
          <p:cNvSpPr/>
          <p:nvPr/>
        </p:nvSpPr>
        <p:spPr>
          <a:xfrm>
            <a:off x="4319346" y="4809067"/>
            <a:ext cx="1571216" cy="1236133"/>
          </a:xfrm>
          <a:prstGeom prst="ellipse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Ellipse 59"/>
          <p:cNvSpPr/>
          <p:nvPr/>
        </p:nvSpPr>
        <p:spPr>
          <a:xfrm>
            <a:off x="6178747" y="4809067"/>
            <a:ext cx="1571216" cy="1236133"/>
          </a:xfrm>
          <a:prstGeom prst="ellipse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Ellipse 61"/>
          <p:cNvSpPr/>
          <p:nvPr/>
        </p:nvSpPr>
        <p:spPr>
          <a:xfrm>
            <a:off x="6822213" y="4809067"/>
            <a:ext cx="1571216" cy="1236133"/>
          </a:xfrm>
          <a:prstGeom prst="ellipse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1633898" y="606533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64" name="ZoneTexte 63"/>
          <p:cNvSpPr txBox="1"/>
          <p:nvPr/>
        </p:nvSpPr>
        <p:spPr>
          <a:xfrm>
            <a:off x="2505910" y="6065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65" name="ZoneTexte 64"/>
          <p:cNvSpPr txBox="1"/>
          <p:nvPr/>
        </p:nvSpPr>
        <p:spPr>
          <a:xfrm>
            <a:off x="4170317" y="603147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66" name="ZoneTexte 65"/>
          <p:cNvSpPr txBox="1"/>
          <p:nvPr/>
        </p:nvSpPr>
        <p:spPr>
          <a:xfrm>
            <a:off x="5042329" y="60314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6721498" y="6048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7593510" y="6048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1691132" y="4468968"/>
            <a:ext cx="11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          +2</a:t>
            </a:r>
            <a:endParaRPr lang="en-GB" dirty="0"/>
          </a:p>
        </p:txBody>
      </p:sp>
      <p:sp>
        <p:nvSpPr>
          <p:cNvPr id="74" name="Rectangle 73"/>
          <p:cNvSpPr/>
          <p:nvPr/>
        </p:nvSpPr>
        <p:spPr>
          <a:xfrm>
            <a:off x="3021510" y="2643917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For each pair(</a:t>
            </a:r>
            <a:r>
              <a:rPr lang="en-GB" sz="2200" dirty="0" err="1" smtClean="0"/>
              <a:t>i</a:t>
            </a:r>
            <a:r>
              <a:rPr lang="en-GB" sz="2200" dirty="0" smtClean="0"/>
              <a:t>, j)</a:t>
            </a:r>
          </a:p>
          <a:p>
            <a:pPr lvl="1"/>
            <a:r>
              <a:rPr lang="en-GB" sz="2200" dirty="0" smtClean="0">
                <a:cs typeface="Calibri"/>
              </a:rPr>
              <a:t>If </a:t>
            </a:r>
            <a:r>
              <a:rPr lang="en-GB" sz="2200" dirty="0" err="1" smtClean="0">
                <a:cs typeface="Calibri"/>
              </a:rPr>
              <a:t>kmer</a:t>
            </a:r>
            <a:r>
              <a:rPr lang="en-GB" sz="2200" dirty="0" smtClean="0">
                <a:cs typeface="Calibri"/>
              </a:rPr>
              <a:t> is shared </a:t>
            </a:r>
            <a:r>
              <a:rPr lang="en-GB" sz="2200" b="1" dirty="0" smtClean="0">
                <a:cs typeface="Calibri"/>
              </a:rPr>
              <a:t>Ni &gt; 0 and </a:t>
            </a:r>
            <a:r>
              <a:rPr lang="en-GB" sz="2200" b="1" dirty="0" err="1" smtClean="0">
                <a:cs typeface="Calibri"/>
              </a:rPr>
              <a:t>Nj</a:t>
            </a:r>
            <a:r>
              <a:rPr lang="en-GB" sz="2200" b="1" dirty="0" smtClean="0">
                <a:cs typeface="Calibri"/>
              </a:rPr>
              <a:t> &gt; 0</a:t>
            </a:r>
          </a:p>
          <a:p>
            <a:pPr lvl="2"/>
            <a:r>
              <a:rPr lang="en-GB" sz="2200" dirty="0" smtClean="0">
                <a:cs typeface="Calibri"/>
              </a:rPr>
              <a:t>Update intersection </a:t>
            </a:r>
            <a:r>
              <a:rPr lang="en-GB" sz="2200" b="1" dirty="0" smtClean="0">
                <a:cs typeface="Calibri"/>
              </a:rPr>
              <a:t>n[</a:t>
            </a:r>
            <a:r>
              <a:rPr lang="en-GB" sz="2200" b="1" dirty="0" err="1">
                <a:cs typeface="Calibri"/>
              </a:rPr>
              <a:t>i</a:t>
            </a:r>
            <a:r>
              <a:rPr lang="en-GB" sz="2200" b="1" dirty="0" err="1" smtClean="0">
                <a:cs typeface="Calibri"/>
              </a:rPr>
              <a:t>,j</a:t>
            </a:r>
            <a:r>
              <a:rPr lang="en-GB" sz="2200" b="1" dirty="0" smtClean="0">
                <a:cs typeface="Calibri"/>
              </a:rPr>
              <a:t>] += Ni + </a:t>
            </a:r>
            <a:r>
              <a:rPr lang="en-GB" sz="2200" b="1" dirty="0" err="1" smtClean="0">
                <a:cs typeface="Calibri"/>
              </a:rPr>
              <a:t>Nj</a:t>
            </a:r>
            <a:endParaRPr lang="en-GB" sz="2200" b="1" dirty="0">
              <a:cs typeface="Calibri"/>
            </a:endParaRPr>
          </a:p>
          <a:p>
            <a:pPr lvl="1"/>
            <a:r>
              <a:rPr lang="en-GB" sz="2200" dirty="0" smtClean="0">
                <a:cs typeface="Calibri"/>
              </a:rPr>
              <a:t>Update union </a:t>
            </a:r>
            <a:r>
              <a:rPr lang="en-GB" sz="2200" b="1" dirty="0" smtClean="0">
                <a:cs typeface="Calibri"/>
              </a:rPr>
              <a:t>u[</a:t>
            </a:r>
            <a:r>
              <a:rPr lang="en-GB" sz="2200" b="1" dirty="0" err="1">
                <a:cs typeface="Calibri"/>
              </a:rPr>
              <a:t>i</a:t>
            </a:r>
            <a:r>
              <a:rPr lang="en-GB" sz="2200" b="1" dirty="0" err="1" smtClean="0">
                <a:cs typeface="Calibri"/>
              </a:rPr>
              <a:t>,j</a:t>
            </a:r>
            <a:r>
              <a:rPr lang="en-GB" sz="2200" b="1" dirty="0" smtClean="0">
                <a:cs typeface="Calibri"/>
              </a:rPr>
              <a:t>] += Ni + </a:t>
            </a:r>
            <a:r>
              <a:rPr lang="en-GB" sz="2200" b="1" dirty="0" err="1" smtClean="0">
                <a:cs typeface="Calibri"/>
              </a:rPr>
              <a:t>Nj</a:t>
            </a:r>
            <a:endParaRPr lang="en-GB" sz="2200" b="1" dirty="0" smtClean="0">
              <a:cs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78056" y="6400803"/>
            <a:ext cx="172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AJ(A,B) = 6/6 = 1</a:t>
            </a:r>
            <a:endParaRPr lang="en-GB" dirty="0"/>
          </a:p>
        </p:txBody>
      </p:sp>
      <p:sp>
        <p:nvSpPr>
          <p:cNvPr id="78" name="Rectangle 77"/>
          <p:cNvSpPr/>
          <p:nvPr/>
        </p:nvSpPr>
        <p:spPr>
          <a:xfrm>
            <a:off x="-559477" y="2753317"/>
            <a:ext cx="3793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GB" dirty="0" err="1" smtClean="0"/>
              <a:t>Kmer</a:t>
            </a:r>
            <a:r>
              <a:rPr lang="en-GB" dirty="0" smtClean="0"/>
              <a:t> shared by A, B and C</a:t>
            </a:r>
            <a:endParaRPr lang="en-GB" dirty="0"/>
          </a:p>
        </p:txBody>
      </p:sp>
      <p:cxnSp>
        <p:nvCxnSpPr>
          <p:cNvPr id="3" name="Connecteur droit avec flèche 2"/>
          <p:cNvCxnSpPr>
            <a:stCxn id="7" idx="1"/>
          </p:cNvCxnSpPr>
          <p:nvPr/>
        </p:nvCxnSpPr>
        <p:spPr>
          <a:xfrm>
            <a:off x="2028995" y="4090467"/>
            <a:ext cx="257005" cy="56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683289"/>
              </p:ext>
            </p:extLst>
          </p:nvPr>
        </p:nvGraphicFramePr>
        <p:xfrm>
          <a:off x="2046288" y="1520825"/>
          <a:ext cx="46990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1" name="…quation" r:id="rId3" imgW="2844800" imgH="774700" progId="Equation.3">
                  <p:embed/>
                </p:oleObj>
              </mc:Choice>
              <mc:Fallback>
                <p:oleObj name="…quation" r:id="rId3" imgW="28448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6288" y="1520825"/>
                        <a:ext cx="4699000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64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0" y="93088"/>
            <a:ext cx="9144000" cy="1143000"/>
          </a:xfrm>
        </p:spPr>
        <p:txBody>
          <a:bodyPr>
            <a:noAutofit/>
          </a:bodyPr>
          <a:lstStyle/>
          <a:p>
            <a:r>
              <a:rPr lang="en-GB" dirty="0" err="1" smtClean="0"/>
              <a:t>Simka</a:t>
            </a:r>
            <a:r>
              <a:rPr lang="en-GB" dirty="0" smtClean="0"/>
              <a:t> algorithm</a:t>
            </a:r>
            <a:endParaRPr lang="en-GB" sz="3800" dirty="0"/>
          </a:p>
        </p:txBody>
      </p:sp>
      <p:graphicFrame>
        <p:nvGraphicFramePr>
          <p:cNvPr id="57" name="Tableau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432882"/>
              </p:ext>
            </p:extLst>
          </p:nvPr>
        </p:nvGraphicFramePr>
        <p:xfrm>
          <a:off x="743602" y="3163991"/>
          <a:ext cx="1895060" cy="741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57580"/>
                <a:gridCol w="322580"/>
                <a:gridCol w="311022"/>
                <a:gridCol w="3038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ACGATC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485563" y="111939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200" dirty="0" smtClean="0">
                <a:cs typeface="Calibri"/>
              </a:rPr>
              <a:t>Example with 3 datasets on </a:t>
            </a:r>
            <a:r>
              <a:rPr lang="en-GB" sz="2200" b="1" dirty="0" smtClean="0">
                <a:cs typeface="Calibri"/>
              </a:rPr>
              <a:t>Abundance-based </a:t>
            </a:r>
            <a:r>
              <a:rPr lang="en-GB" sz="2200" b="1" dirty="0" err="1" smtClean="0">
                <a:cs typeface="Calibri"/>
              </a:rPr>
              <a:t>Jaccard</a:t>
            </a:r>
            <a:r>
              <a:rPr lang="en-GB" sz="2200" b="1" dirty="0" smtClean="0">
                <a:cs typeface="Calibri"/>
              </a:rPr>
              <a:t> similarity</a:t>
            </a:r>
            <a:endParaRPr lang="en-GB" sz="2200" dirty="0" smtClean="0">
              <a:cs typeface="Calibri"/>
            </a:endParaRPr>
          </a:p>
        </p:txBody>
      </p:sp>
      <p:sp>
        <p:nvSpPr>
          <p:cNvPr id="7" name="Accolade ouvrante 6"/>
          <p:cNvSpPr/>
          <p:nvPr/>
        </p:nvSpPr>
        <p:spPr>
          <a:xfrm rot="16200000">
            <a:off x="2086455" y="3750945"/>
            <a:ext cx="249261" cy="58964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>
            <a:off x="1149547" y="4809067"/>
            <a:ext cx="1571216" cy="1236133"/>
          </a:xfrm>
          <a:prstGeom prst="ellipse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Ellipse 50"/>
          <p:cNvSpPr/>
          <p:nvPr/>
        </p:nvSpPr>
        <p:spPr>
          <a:xfrm>
            <a:off x="1793013" y="4809067"/>
            <a:ext cx="1571216" cy="1236133"/>
          </a:xfrm>
          <a:prstGeom prst="ellipse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2089285" y="5103335"/>
            <a:ext cx="4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</a:t>
            </a:r>
          </a:p>
          <a:p>
            <a:r>
              <a:rPr lang="en-GB" dirty="0" smtClean="0"/>
              <a:t>+2</a:t>
            </a:r>
            <a:endParaRPr lang="en-GB" dirty="0"/>
          </a:p>
        </p:txBody>
      </p:sp>
      <p:sp>
        <p:nvSpPr>
          <p:cNvPr id="55" name="Ellipse 54"/>
          <p:cNvSpPr/>
          <p:nvPr/>
        </p:nvSpPr>
        <p:spPr>
          <a:xfrm>
            <a:off x="3675880" y="4809067"/>
            <a:ext cx="1571216" cy="1236133"/>
          </a:xfrm>
          <a:prstGeom prst="ellipse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Ellipse 55"/>
          <p:cNvSpPr/>
          <p:nvPr/>
        </p:nvSpPr>
        <p:spPr>
          <a:xfrm>
            <a:off x="4319346" y="4809067"/>
            <a:ext cx="1571216" cy="1236133"/>
          </a:xfrm>
          <a:prstGeom prst="ellipse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Ellipse 59"/>
          <p:cNvSpPr/>
          <p:nvPr/>
        </p:nvSpPr>
        <p:spPr>
          <a:xfrm>
            <a:off x="6178747" y="4809067"/>
            <a:ext cx="1571216" cy="1236133"/>
          </a:xfrm>
          <a:prstGeom prst="ellipse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Ellipse 61"/>
          <p:cNvSpPr/>
          <p:nvPr/>
        </p:nvSpPr>
        <p:spPr>
          <a:xfrm>
            <a:off x="6822213" y="4809067"/>
            <a:ext cx="1571216" cy="1236133"/>
          </a:xfrm>
          <a:prstGeom prst="ellipse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1633898" y="606533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64" name="ZoneTexte 63"/>
          <p:cNvSpPr txBox="1"/>
          <p:nvPr/>
        </p:nvSpPr>
        <p:spPr>
          <a:xfrm>
            <a:off x="2505910" y="6065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65" name="ZoneTexte 64"/>
          <p:cNvSpPr txBox="1"/>
          <p:nvPr/>
        </p:nvSpPr>
        <p:spPr>
          <a:xfrm>
            <a:off x="4170317" y="603147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66" name="ZoneTexte 65"/>
          <p:cNvSpPr txBox="1"/>
          <p:nvPr/>
        </p:nvSpPr>
        <p:spPr>
          <a:xfrm>
            <a:off x="5042329" y="60314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6721498" y="6048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7593510" y="6048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1691132" y="4468968"/>
            <a:ext cx="11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          +2</a:t>
            </a:r>
            <a:endParaRPr lang="en-GB" dirty="0"/>
          </a:p>
        </p:txBody>
      </p:sp>
      <p:sp>
        <p:nvSpPr>
          <p:cNvPr id="72" name="ZoneTexte 71"/>
          <p:cNvSpPr txBox="1"/>
          <p:nvPr/>
        </p:nvSpPr>
        <p:spPr>
          <a:xfrm>
            <a:off x="4181747" y="445523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          +8</a:t>
            </a:r>
            <a:endParaRPr lang="en-GB" dirty="0"/>
          </a:p>
        </p:txBody>
      </p:sp>
      <p:sp>
        <p:nvSpPr>
          <p:cNvPr id="74" name="Rectangle 73"/>
          <p:cNvSpPr/>
          <p:nvPr/>
        </p:nvSpPr>
        <p:spPr>
          <a:xfrm>
            <a:off x="3021510" y="2643917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For each pair(</a:t>
            </a:r>
            <a:r>
              <a:rPr lang="en-GB" sz="2200" dirty="0" err="1" smtClean="0"/>
              <a:t>i</a:t>
            </a:r>
            <a:r>
              <a:rPr lang="en-GB" sz="2200" dirty="0" smtClean="0"/>
              <a:t>, j)</a:t>
            </a:r>
          </a:p>
          <a:p>
            <a:pPr lvl="1"/>
            <a:r>
              <a:rPr lang="en-GB" sz="2200" dirty="0" smtClean="0">
                <a:cs typeface="Calibri"/>
              </a:rPr>
              <a:t>If </a:t>
            </a:r>
            <a:r>
              <a:rPr lang="en-GB" sz="2200" dirty="0" err="1" smtClean="0">
                <a:cs typeface="Calibri"/>
              </a:rPr>
              <a:t>kmer</a:t>
            </a:r>
            <a:r>
              <a:rPr lang="en-GB" sz="2200" dirty="0" smtClean="0">
                <a:cs typeface="Calibri"/>
              </a:rPr>
              <a:t> is shared </a:t>
            </a:r>
            <a:r>
              <a:rPr lang="en-GB" sz="2200" b="1" dirty="0" smtClean="0">
                <a:cs typeface="Calibri"/>
              </a:rPr>
              <a:t>Ni &gt; 0 and </a:t>
            </a:r>
            <a:r>
              <a:rPr lang="en-GB" sz="2200" b="1" dirty="0" err="1" smtClean="0">
                <a:cs typeface="Calibri"/>
              </a:rPr>
              <a:t>Nj</a:t>
            </a:r>
            <a:r>
              <a:rPr lang="en-GB" sz="2200" b="1" dirty="0" smtClean="0">
                <a:cs typeface="Calibri"/>
              </a:rPr>
              <a:t> &gt; 0</a:t>
            </a:r>
          </a:p>
          <a:p>
            <a:pPr lvl="2"/>
            <a:r>
              <a:rPr lang="en-GB" sz="2200" dirty="0" smtClean="0">
                <a:cs typeface="Calibri"/>
              </a:rPr>
              <a:t>Update intersection </a:t>
            </a:r>
            <a:r>
              <a:rPr lang="en-GB" sz="2200" b="1" dirty="0" smtClean="0">
                <a:cs typeface="Calibri"/>
              </a:rPr>
              <a:t>n[</a:t>
            </a:r>
            <a:r>
              <a:rPr lang="en-GB" sz="2200" b="1" dirty="0" err="1">
                <a:cs typeface="Calibri"/>
              </a:rPr>
              <a:t>i</a:t>
            </a:r>
            <a:r>
              <a:rPr lang="en-GB" sz="2200" b="1" dirty="0" err="1" smtClean="0">
                <a:cs typeface="Calibri"/>
              </a:rPr>
              <a:t>,j</a:t>
            </a:r>
            <a:r>
              <a:rPr lang="en-GB" sz="2200" b="1" dirty="0" smtClean="0">
                <a:cs typeface="Calibri"/>
              </a:rPr>
              <a:t>] += Ni + </a:t>
            </a:r>
            <a:r>
              <a:rPr lang="en-GB" sz="2200" b="1" dirty="0" err="1" smtClean="0">
                <a:cs typeface="Calibri"/>
              </a:rPr>
              <a:t>Nj</a:t>
            </a:r>
            <a:endParaRPr lang="en-GB" sz="2200" b="1" dirty="0">
              <a:cs typeface="Calibri"/>
            </a:endParaRPr>
          </a:p>
          <a:p>
            <a:pPr lvl="1"/>
            <a:r>
              <a:rPr lang="en-GB" sz="2200" dirty="0" smtClean="0">
                <a:cs typeface="Calibri"/>
              </a:rPr>
              <a:t>Update union </a:t>
            </a:r>
            <a:r>
              <a:rPr lang="en-GB" sz="2200" b="1" dirty="0" smtClean="0">
                <a:cs typeface="Calibri"/>
              </a:rPr>
              <a:t>u[</a:t>
            </a:r>
            <a:r>
              <a:rPr lang="en-GB" sz="2200" b="1" dirty="0" err="1">
                <a:cs typeface="Calibri"/>
              </a:rPr>
              <a:t>i</a:t>
            </a:r>
            <a:r>
              <a:rPr lang="en-GB" sz="2200" b="1" dirty="0" err="1" smtClean="0">
                <a:cs typeface="Calibri"/>
              </a:rPr>
              <a:t>,j</a:t>
            </a:r>
            <a:r>
              <a:rPr lang="en-GB" sz="2200" b="1" dirty="0" smtClean="0">
                <a:cs typeface="Calibri"/>
              </a:rPr>
              <a:t>] += Ni + </a:t>
            </a:r>
            <a:r>
              <a:rPr lang="en-GB" sz="2200" b="1" dirty="0" err="1" smtClean="0">
                <a:cs typeface="Calibri"/>
              </a:rPr>
              <a:t>Nj</a:t>
            </a:r>
            <a:endParaRPr lang="en-GB" sz="2200" b="1" dirty="0" smtClean="0">
              <a:cs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78056" y="6400803"/>
            <a:ext cx="172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AJ(A,B) = 6/6 = 1</a:t>
            </a:r>
            <a:endParaRPr lang="en-GB" dirty="0"/>
          </a:p>
        </p:txBody>
      </p:sp>
      <p:sp>
        <p:nvSpPr>
          <p:cNvPr id="75" name="ZoneTexte 74"/>
          <p:cNvSpPr txBox="1"/>
          <p:nvPr/>
        </p:nvSpPr>
        <p:spPr>
          <a:xfrm>
            <a:off x="3742269" y="6400804"/>
            <a:ext cx="195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AJ(A,C) = 12/12 = 1</a:t>
            </a:r>
            <a:endParaRPr lang="en-GB" dirty="0"/>
          </a:p>
        </p:txBody>
      </p:sp>
      <p:sp>
        <p:nvSpPr>
          <p:cNvPr id="76" name="ZoneTexte 75"/>
          <p:cNvSpPr txBox="1"/>
          <p:nvPr/>
        </p:nvSpPr>
        <p:spPr>
          <a:xfrm>
            <a:off x="4625704" y="5103335"/>
            <a:ext cx="4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</a:t>
            </a:r>
          </a:p>
          <a:p>
            <a:r>
              <a:rPr lang="en-GB" dirty="0" smtClean="0"/>
              <a:t>+8</a:t>
            </a:r>
            <a:endParaRPr lang="en-GB" dirty="0"/>
          </a:p>
        </p:txBody>
      </p:sp>
      <p:sp>
        <p:nvSpPr>
          <p:cNvPr id="78" name="Rectangle 77"/>
          <p:cNvSpPr/>
          <p:nvPr/>
        </p:nvSpPr>
        <p:spPr>
          <a:xfrm>
            <a:off x="-559477" y="2753317"/>
            <a:ext cx="3793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GB" dirty="0" err="1" smtClean="0"/>
              <a:t>Kmer</a:t>
            </a:r>
            <a:r>
              <a:rPr lang="en-GB" dirty="0" smtClean="0"/>
              <a:t> shared by A, B and C</a:t>
            </a:r>
            <a:endParaRPr lang="en-GB" dirty="0"/>
          </a:p>
        </p:txBody>
      </p:sp>
      <p:cxnSp>
        <p:nvCxnSpPr>
          <p:cNvPr id="3" name="Connecteur droit avec flèche 2"/>
          <p:cNvCxnSpPr>
            <a:stCxn id="7" idx="1"/>
          </p:cNvCxnSpPr>
          <p:nvPr/>
        </p:nvCxnSpPr>
        <p:spPr>
          <a:xfrm>
            <a:off x="2211086" y="4170400"/>
            <a:ext cx="1717447" cy="486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683289"/>
              </p:ext>
            </p:extLst>
          </p:nvPr>
        </p:nvGraphicFramePr>
        <p:xfrm>
          <a:off x="2046288" y="1520825"/>
          <a:ext cx="46990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3" name="…quation" r:id="rId3" imgW="2844800" imgH="774700" progId="Equation.3">
                  <p:embed/>
                </p:oleObj>
              </mc:Choice>
              <mc:Fallback>
                <p:oleObj name="…quation" r:id="rId3" imgW="28448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6288" y="1520825"/>
                        <a:ext cx="4699000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45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0" y="93088"/>
            <a:ext cx="9144000" cy="1143000"/>
          </a:xfrm>
        </p:spPr>
        <p:txBody>
          <a:bodyPr>
            <a:noAutofit/>
          </a:bodyPr>
          <a:lstStyle/>
          <a:p>
            <a:r>
              <a:rPr lang="en-GB" dirty="0" err="1" smtClean="0"/>
              <a:t>Simka</a:t>
            </a:r>
            <a:r>
              <a:rPr lang="en-GB" dirty="0" smtClean="0"/>
              <a:t> algorithm</a:t>
            </a:r>
            <a:endParaRPr lang="en-GB" sz="3800" dirty="0"/>
          </a:p>
        </p:txBody>
      </p:sp>
      <p:graphicFrame>
        <p:nvGraphicFramePr>
          <p:cNvPr id="57" name="Tableau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68496"/>
              </p:ext>
            </p:extLst>
          </p:nvPr>
        </p:nvGraphicFramePr>
        <p:xfrm>
          <a:off x="743602" y="3163991"/>
          <a:ext cx="1895060" cy="741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57580"/>
                <a:gridCol w="322580"/>
                <a:gridCol w="311022"/>
                <a:gridCol w="3038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ACGATC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485563" y="111939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200" dirty="0" smtClean="0">
                <a:cs typeface="Calibri"/>
              </a:rPr>
              <a:t>Example with 3 datasets on </a:t>
            </a:r>
            <a:r>
              <a:rPr lang="en-GB" sz="2200" b="1" dirty="0" smtClean="0">
                <a:cs typeface="Calibri"/>
              </a:rPr>
              <a:t>Abundance-based </a:t>
            </a:r>
            <a:r>
              <a:rPr lang="en-GB" sz="2200" b="1" dirty="0" err="1" smtClean="0">
                <a:cs typeface="Calibri"/>
              </a:rPr>
              <a:t>Jaccard</a:t>
            </a:r>
            <a:r>
              <a:rPr lang="en-GB" sz="2200" b="1" dirty="0" smtClean="0">
                <a:cs typeface="Calibri"/>
              </a:rPr>
              <a:t> similarity</a:t>
            </a:r>
            <a:endParaRPr lang="en-GB" sz="2200" dirty="0" smtClean="0">
              <a:cs typeface="Calibri"/>
            </a:endParaRPr>
          </a:p>
        </p:txBody>
      </p:sp>
      <p:sp>
        <p:nvSpPr>
          <p:cNvPr id="7" name="Accolade ouvrante 6"/>
          <p:cNvSpPr/>
          <p:nvPr/>
        </p:nvSpPr>
        <p:spPr>
          <a:xfrm rot="16200000">
            <a:off x="2271085" y="3855642"/>
            <a:ext cx="184796" cy="28485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>
            <a:off x="1149547" y="4809067"/>
            <a:ext cx="1571216" cy="1236133"/>
          </a:xfrm>
          <a:prstGeom prst="ellipse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Ellipse 50"/>
          <p:cNvSpPr/>
          <p:nvPr/>
        </p:nvSpPr>
        <p:spPr>
          <a:xfrm>
            <a:off x="1793013" y="4809067"/>
            <a:ext cx="1571216" cy="1236133"/>
          </a:xfrm>
          <a:prstGeom prst="ellipse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2089285" y="5103335"/>
            <a:ext cx="4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</a:t>
            </a:r>
          </a:p>
          <a:p>
            <a:r>
              <a:rPr lang="en-GB" dirty="0" smtClean="0"/>
              <a:t>+2</a:t>
            </a:r>
            <a:endParaRPr lang="en-GB" dirty="0"/>
          </a:p>
        </p:txBody>
      </p:sp>
      <p:sp>
        <p:nvSpPr>
          <p:cNvPr id="55" name="Ellipse 54"/>
          <p:cNvSpPr/>
          <p:nvPr/>
        </p:nvSpPr>
        <p:spPr>
          <a:xfrm>
            <a:off x="3675880" y="4809067"/>
            <a:ext cx="1571216" cy="1236133"/>
          </a:xfrm>
          <a:prstGeom prst="ellipse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Ellipse 55"/>
          <p:cNvSpPr/>
          <p:nvPr/>
        </p:nvSpPr>
        <p:spPr>
          <a:xfrm>
            <a:off x="4319346" y="4809067"/>
            <a:ext cx="1571216" cy="1236133"/>
          </a:xfrm>
          <a:prstGeom prst="ellipse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Ellipse 59"/>
          <p:cNvSpPr/>
          <p:nvPr/>
        </p:nvSpPr>
        <p:spPr>
          <a:xfrm>
            <a:off x="6178747" y="4809067"/>
            <a:ext cx="1571216" cy="1236133"/>
          </a:xfrm>
          <a:prstGeom prst="ellipse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Ellipse 61"/>
          <p:cNvSpPr/>
          <p:nvPr/>
        </p:nvSpPr>
        <p:spPr>
          <a:xfrm>
            <a:off x="6822213" y="4809067"/>
            <a:ext cx="1571216" cy="1236133"/>
          </a:xfrm>
          <a:prstGeom prst="ellipse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1633898" y="606533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64" name="ZoneTexte 63"/>
          <p:cNvSpPr txBox="1"/>
          <p:nvPr/>
        </p:nvSpPr>
        <p:spPr>
          <a:xfrm>
            <a:off x="2505910" y="6065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65" name="ZoneTexte 64"/>
          <p:cNvSpPr txBox="1"/>
          <p:nvPr/>
        </p:nvSpPr>
        <p:spPr>
          <a:xfrm>
            <a:off x="4170317" y="603147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66" name="ZoneTexte 65"/>
          <p:cNvSpPr txBox="1"/>
          <p:nvPr/>
        </p:nvSpPr>
        <p:spPr>
          <a:xfrm>
            <a:off x="5042329" y="60314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6721498" y="6048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7593510" y="6048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1691132" y="4468968"/>
            <a:ext cx="11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          +2</a:t>
            </a:r>
            <a:endParaRPr lang="en-GB" dirty="0"/>
          </a:p>
        </p:txBody>
      </p:sp>
      <p:sp>
        <p:nvSpPr>
          <p:cNvPr id="72" name="ZoneTexte 71"/>
          <p:cNvSpPr txBox="1"/>
          <p:nvPr/>
        </p:nvSpPr>
        <p:spPr>
          <a:xfrm>
            <a:off x="4181747" y="445523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          +8</a:t>
            </a:r>
            <a:endParaRPr lang="en-GB" dirty="0"/>
          </a:p>
        </p:txBody>
      </p:sp>
      <p:sp>
        <p:nvSpPr>
          <p:cNvPr id="73" name="ZoneTexte 72"/>
          <p:cNvSpPr txBox="1"/>
          <p:nvPr/>
        </p:nvSpPr>
        <p:spPr>
          <a:xfrm>
            <a:off x="6735978" y="445523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+2          +8</a:t>
            </a:r>
            <a:endParaRPr lang="en-GB" dirty="0"/>
          </a:p>
        </p:txBody>
      </p:sp>
      <p:sp>
        <p:nvSpPr>
          <p:cNvPr id="74" name="Rectangle 73"/>
          <p:cNvSpPr/>
          <p:nvPr/>
        </p:nvSpPr>
        <p:spPr>
          <a:xfrm>
            <a:off x="3021510" y="2643917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For each pair(</a:t>
            </a:r>
            <a:r>
              <a:rPr lang="en-GB" sz="2200" dirty="0" err="1" smtClean="0"/>
              <a:t>i</a:t>
            </a:r>
            <a:r>
              <a:rPr lang="en-GB" sz="2200" dirty="0" smtClean="0"/>
              <a:t>, j)</a:t>
            </a:r>
          </a:p>
          <a:p>
            <a:pPr lvl="1"/>
            <a:r>
              <a:rPr lang="en-GB" sz="2200" dirty="0" smtClean="0">
                <a:cs typeface="Calibri"/>
              </a:rPr>
              <a:t>If </a:t>
            </a:r>
            <a:r>
              <a:rPr lang="en-GB" sz="2200" dirty="0" err="1" smtClean="0">
                <a:cs typeface="Calibri"/>
              </a:rPr>
              <a:t>kmer</a:t>
            </a:r>
            <a:r>
              <a:rPr lang="en-GB" sz="2200" dirty="0" smtClean="0">
                <a:cs typeface="Calibri"/>
              </a:rPr>
              <a:t> is shared </a:t>
            </a:r>
            <a:r>
              <a:rPr lang="en-GB" sz="2200" b="1" dirty="0" smtClean="0">
                <a:cs typeface="Calibri"/>
              </a:rPr>
              <a:t>Ni &gt; 0 and </a:t>
            </a:r>
            <a:r>
              <a:rPr lang="en-GB" sz="2200" b="1" dirty="0" err="1" smtClean="0">
                <a:cs typeface="Calibri"/>
              </a:rPr>
              <a:t>Nj</a:t>
            </a:r>
            <a:r>
              <a:rPr lang="en-GB" sz="2200" b="1" dirty="0" smtClean="0">
                <a:cs typeface="Calibri"/>
              </a:rPr>
              <a:t> &gt; 0</a:t>
            </a:r>
          </a:p>
          <a:p>
            <a:pPr lvl="2"/>
            <a:r>
              <a:rPr lang="en-GB" sz="2200" dirty="0" smtClean="0">
                <a:cs typeface="Calibri"/>
              </a:rPr>
              <a:t>Update intersection </a:t>
            </a:r>
            <a:r>
              <a:rPr lang="en-GB" sz="2200" b="1" dirty="0" smtClean="0">
                <a:cs typeface="Calibri"/>
              </a:rPr>
              <a:t>n[</a:t>
            </a:r>
            <a:r>
              <a:rPr lang="en-GB" sz="2200" b="1" dirty="0" err="1">
                <a:cs typeface="Calibri"/>
              </a:rPr>
              <a:t>i</a:t>
            </a:r>
            <a:r>
              <a:rPr lang="en-GB" sz="2200" b="1" dirty="0" err="1" smtClean="0">
                <a:cs typeface="Calibri"/>
              </a:rPr>
              <a:t>,j</a:t>
            </a:r>
            <a:r>
              <a:rPr lang="en-GB" sz="2200" b="1" dirty="0" smtClean="0">
                <a:cs typeface="Calibri"/>
              </a:rPr>
              <a:t>] += Ni + </a:t>
            </a:r>
            <a:r>
              <a:rPr lang="en-GB" sz="2200" b="1" dirty="0" err="1" smtClean="0">
                <a:cs typeface="Calibri"/>
              </a:rPr>
              <a:t>Nj</a:t>
            </a:r>
            <a:endParaRPr lang="en-GB" sz="2200" b="1" dirty="0">
              <a:cs typeface="Calibri"/>
            </a:endParaRPr>
          </a:p>
          <a:p>
            <a:pPr lvl="1"/>
            <a:r>
              <a:rPr lang="en-GB" sz="2200" dirty="0" smtClean="0">
                <a:cs typeface="Calibri"/>
              </a:rPr>
              <a:t>Update union </a:t>
            </a:r>
            <a:r>
              <a:rPr lang="en-GB" sz="2200" b="1" dirty="0" smtClean="0">
                <a:cs typeface="Calibri"/>
              </a:rPr>
              <a:t>u[</a:t>
            </a:r>
            <a:r>
              <a:rPr lang="en-GB" sz="2200" b="1" dirty="0" err="1">
                <a:cs typeface="Calibri"/>
              </a:rPr>
              <a:t>i</a:t>
            </a:r>
            <a:r>
              <a:rPr lang="en-GB" sz="2200" b="1" dirty="0" err="1" smtClean="0">
                <a:cs typeface="Calibri"/>
              </a:rPr>
              <a:t>,j</a:t>
            </a:r>
            <a:r>
              <a:rPr lang="en-GB" sz="2200" b="1" dirty="0" smtClean="0">
                <a:cs typeface="Calibri"/>
              </a:rPr>
              <a:t>] += Ni + </a:t>
            </a:r>
            <a:r>
              <a:rPr lang="en-GB" sz="2200" b="1" dirty="0" err="1" smtClean="0">
                <a:cs typeface="Calibri"/>
              </a:rPr>
              <a:t>Nj</a:t>
            </a:r>
            <a:endParaRPr lang="en-GB" sz="2200" b="1" dirty="0" smtClean="0">
              <a:cs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78056" y="6400803"/>
            <a:ext cx="172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AJ(A,B) = 6/6 = 1</a:t>
            </a:r>
            <a:endParaRPr lang="en-GB" dirty="0"/>
          </a:p>
        </p:txBody>
      </p:sp>
      <p:sp>
        <p:nvSpPr>
          <p:cNvPr id="75" name="ZoneTexte 74"/>
          <p:cNvSpPr txBox="1"/>
          <p:nvPr/>
        </p:nvSpPr>
        <p:spPr>
          <a:xfrm>
            <a:off x="3742269" y="6400804"/>
            <a:ext cx="195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AJ(A,C) = 12/12 = 1</a:t>
            </a:r>
            <a:endParaRPr lang="en-GB" dirty="0"/>
          </a:p>
        </p:txBody>
      </p:sp>
      <p:sp>
        <p:nvSpPr>
          <p:cNvPr id="76" name="ZoneTexte 75"/>
          <p:cNvSpPr txBox="1"/>
          <p:nvPr/>
        </p:nvSpPr>
        <p:spPr>
          <a:xfrm>
            <a:off x="4625704" y="5103335"/>
            <a:ext cx="4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</a:t>
            </a:r>
          </a:p>
          <a:p>
            <a:r>
              <a:rPr lang="en-GB" dirty="0" smtClean="0"/>
              <a:t>+8</a:t>
            </a:r>
            <a:endParaRPr lang="en-GB" dirty="0"/>
          </a:p>
        </p:txBody>
      </p:sp>
      <p:sp>
        <p:nvSpPr>
          <p:cNvPr id="77" name="ZoneTexte 76"/>
          <p:cNvSpPr txBox="1"/>
          <p:nvPr/>
        </p:nvSpPr>
        <p:spPr>
          <a:xfrm>
            <a:off x="7068270" y="5069469"/>
            <a:ext cx="4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+2</a:t>
            </a:r>
          </a:p>
          <a:p>
            <a:r>
              <a:rPr lang="en-GB" dirty="0" smtClean="0"/>
              <a:t>+8</a:t>
            </a:r>
            <a:endParaRPr lang="en-GB" dirty="0"/>
          </a:p>
        </p:txBody>
      </p:sp>
      <p:sp>
        <p:nvSpPr>
          <p:cNvPr id="78" name="Rectangle 77"/>
          <p:cNvSpPr/>
          <p:nvPr/>
        </p:nvSpPr>
        <p:spPr>
          <a:xfrm>
            <a:off x="-559477" y="2753317"/>
            <a:ext cx="3793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GB" dirty="0" err="1" smtClean="0"/>
              <a:t>Kmer</a:t>
            </a:r>
            <a:r>
              <a:rPr lang="en-GB" dirty="0" smtClean="0"/>
              <a:t> shared by A, B and C</a:t>
            </a:r>
            <a:endParaRPr lang="en-GB" dirty="0"/>
          </a:p>
        </p:txBody>
      </p:sp>
      <p:sp>
        <p:nvSpPr>
          <p:cNvPr id="79" name="ZoneTexte 78"/>
          <p:cNvSpPr txBox="1"/>
          <p:nvPr/>
        </p:nvSpPr>
        <p:spPr>
          <a:xfrm>
            <a:off x="6178747" y="6400803"/>
            <a:ext cx="195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AJ(B,</a:t>
            </a:r>
            <a:r>
              <a:rPr lang="en-GB" dirty="0"/>
              <a:t>C</a:t>
            </a:r>
            <a:r>
              <a:rPr lang="en-GB" dirty="0" smtClean="0"/>
              <a:t>) = 10/10 = 1</a:t>
            </a:r>
            <a:endParaRPr lang="en-GB" dirty="0"/>
          </a:p>
        </p:txBody>
      </p:sp>
      <p:cxnSp>
        <p:nvCxnSpPr>
          <p:cNvPr id="3" name="Connecteur droit avec flèche 2"/>
          <p:cNvCxnSpPr>
            <a:stCxn id="7" idx="1"/>
          </p:cNvCxnSpPr>
          <p:nvPr/>
        </p:nvCxnSpPr>
        <p:spPr>
          <a:xfrm>
            <a:off x="2363483" y="4090467"/>
            <a:ext cx="4088117" cy="6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683289"/>
              </p:ext>
            </p:extLst>
          </p:nvPr>
        </p:nvGraphicFramePr>
        <p:xfrm>
          <a:off x="2046288" y="1520825"/>
          <a:ext cx="46990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7" name="…quation" r:id="rId3" imgW="2844800" imgH="774700" progId="Equation.3">
                  <p:embed/>
                </p:oleObj>
              </mc:Choice>
              <mc:Fallback>
                <p:oleObj name="…quation" r:id="rId3" imgW="28448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6288" y="1520825"/>
                        <a:ext cx="4699000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614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0" y="93088"/>
            <a:ext cx="9144000" cy="1143000"/>
          </a:xfrm>
        </p:spPr>
        <p:txBody>
          <a:bodyPr>
            <a:noAutofit/>
          </a:bodyPr>
          <a:lstStyle/>
          <a:p>
            <a:r>
              <a:rPr lang="en-GB" dirty="0" err="1" smtClean="0"/>
              <a:t>Simka</a:t>
            </a:r>
            <a:r>
              <a:rPr lang="en-GB" dirty="0" smtClean="0"/>
              <a:t> algorithm</a:t>
            </a:r>
            <a:endParaRPr lang="en-GB" sz="3800" dirty="0"/>
          </a:p>
        </p:txBody>
      </p:sp>
      <p:sp>
        <p:nvSpPr>
          <p:cNvPr id="42" name="Rectangle 41"/>
          <p:cNvSpPr/>
          <p:nvPr/>
        </p:nvSpPr>
        <p:spPr>
          <a:xfrm>
            <a:off x="485563" y="111939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200" dirty="0" smtClean="0">
                <a:cs typeface="Calibri"/>
              </a:rPr>
              <a:t>Example with 3 datasets on </a:t>
            </a:r>
            <a:r>
              <a:rPr lang="en-GB" sz="2200" b="1" dirty="0" smtClean="0">
                <a:cs typeface="Calibri"/>
              </a:rPr>
              <a:t>Abundance-based </a:t>
            </a:r>
            <a:r>
              <a:rPr lang="en-GB" sz="2200" b="1" dirty="0" err="1" smtClean="0">
                <a:cs typeface="Calibri"/>
              </a:rPr>
              <a:t>Jaccard</a:t>
            </a:r>
            <a:r>
              <a:rPr lang="en-GB" sz="2200" b="1" dirty="0" smtClean="0">
                <a:cs typeface="Calibri"/>
              </a:rPr>
              <a:t> similarity</a:t>
            </a:r>
            <a:endParaRPr lang="en-GB" sz="2200" dirty="0" smtClean="0">
              <a:cs typeface="Calibri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49547" y="4809067"/>
            <a:ext cx="1571216" cy="1236133"/>
          </a:xfrm>
          <a:prstGeom prst="ellipse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Ellipse 50"/>
          <p:cNvSpPr/>
          <p:nvPr/>
        </p:nvSpPr>
        <p:spPr>
          <a:xfrm>
            <a:off x="1793013" y="4809067"/>
            <a:ext cx="1571216" cy="1236133"/>
          </a:xfrm>
          <a:prstGeom prst="ellipse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2089285" y="5103335"/>
            <a:ext cx="4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</a:t>
            </a:r>
          </a:p>
          <a:p>
            <a:r>
              <a:rPr lang="en-GB" dirty="0" smtClean="0"/>
              <a:t>+2</a:t>
            </a:r>
            <a:endParaRPr lang="en-GB" dirty="0"/>
          </a:p>
        </p:txBody>
      </p:sp>
      <p:sp>
        <p:nvSpPr>
          <p:cNvPr id="55" name="Ellipse 54"/>
          <p:cNvSpPr/>
          <p:nvPr/>
        </p:nvSpPr>
        <p:spPr>
          <a:xfrm>
            <a:off x="3675880" y="4809067"/>
            <a:ext cx="1571216" cy="1236133"/>
          </a:xfrm>
          <a:prstGeom prst="ellipse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Ellipse 55"/>
          <p:cNvSpPr/>
          <p:nvPr/>
        </p:nvSpPr>
        <p:spPr>
          <a:xfrm>
            <a:off x="4319346" y="4809067"/>
            <a:ext cx="1571216" cy="1236133"/>
          </a:xfrm>
          <a:prstGeom prst="ellipse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Ellipse 59"/>
          <p:cNvSpPr/>
          <p:nvPr/>
        </p:nvSpPr>
        <p:spPr>
          <a:xfrm>
            <a:off x="6178747" y="4809067"/>
            <a:ext cx="1571216" cy="1236133"/>
          </a:xfrm>
          <a:prstGeom prst="ellipse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Ellipse 61"/>
          <p:cNvSpPr/>
          <p:nvPr/>
        </p:nvSpPr>
        <p:spPr>
          <a:xfrm>
            <a:off x="6822213" y="4809067"/>
            <a:ext cx="1571216" cy="1236133"/>
          </a:xfrm>
          <a:prstGeom prst="ellipse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1633898" y="606533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64" name="ZoneTexte 63"/>
          <p:cNvSpPr txBox="1"/>
          <p:nvPr/>
        </p:nvSpPr>
        <p:spPr>
          <a:xfrm>
            <a:off x="2505910" y="6065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65" name="ZoneTexte 64"/>
          <p:cNvSpPr txBox="1"/>
          <p:nvPr/>
        </p:nvSpPr>
        <p:spPr>
          <a:xfrm>
            <a:off x="4170317" y="603147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66" name="ZoneTexte 65"/>
          <p:cNvSpPr txBox="1"/>
          <p:nvPr/>
        </p:nvSpPr>
        <p:spPr>
          <a:xfrm>
            <a:off x="5042329" y="60314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6721498" y="6048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7593510" y="6048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1691132" y="4468968"/>
            <a:ext cx="140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</a:t>
            </a:r>
            <a:r>
              <a:rPr lang="en-GB" dirty="0" smtClean="0">
                <a:solidFill>
                  <a:srgbClr val="FF0000"/>
                </a:solidFill>
              </a:rPr>
              <a:t>+6</a:t>
            </a:r>
            <a:r>
              <a:rPr lang="en-GB" dirty="0" smtClean="0"/>
              <a:t>          +2</a:t>
            </a:r>
            <a:endParaRPr lang="en-GB" dirty="0"/>
          </a:p>
        </p:txBody>
      </p:sp>
      <p:sp>
        <p:nvSpPr>
          <p:cNvPr id="72" name="ZoneTexte 71"/>
          <p:cNvSpPr txBox="1"/>
          <p:nvPr/>
        </p:nvSpPr>
        <p:spPr>
          <a:xfrm>
            <a:off x="4181747" y="445523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</a:t>
            </a:r>
            <a:r>
              <a:rPr lang="en-GB" dirty="0" smtClean="0">
                <a:solidFill>
                  <a:srgbClr val="FF0000"/>
                </a:solidFill>
              </a:rPr>
              <a:t>+6</a:t>
            </a:r>
            <a:r>
              <a:rPr lang="en-GB" dirty="0" smtClean="0"/>
              <a:t>          +8</a:t>
            </a:r>
            <a:endParaRPr lang="en-GB" dirty="0"/>
          </a:p>
        </p:txBody>
      </p:sp>
      <p:sp>
        <p:nvSpPr>
          <p:cNvPr id="73" name="ZoneTexte 72"/>
          <p:cNvSpPr txBox="1"/>
          <p:nvPr/>
        </p:nvSpPr>
        <p:spPr>
          <a:xfrm>
            <a:off x="6735978" y="445523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+2          +8</a:t>
            </a:r>
            <a:endParaRPr lang="en-GB" dirty="0"/>
          </a:p>
        </p:txBody>
      </p:sp>
      <p:sp>
        <p:nvSpPr>
          <p:cNvPr id="74" name="Rectangle 73"/>
          <p:cNvSpPr/>
          <p:nvPr/>
        </p:nvSpPr>
        <p:spPr>
          <a:xfrm>
            <a:off x="3021510" y="2643917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For each pair(</a:t>
            </a:r>
            <a:r>
              <a:rPr lang="en-GB" sz="2200" dirty="0" err="1" smtClean="0"/>
              <a:t>i</a:t>
            </a:r>
            <a:r>
              <a:rPr lang="en-GB" sz="2200" dirty="0" smtClean="0"/>
              <a:t>, j)</a:t>
            </a:r>
          </a:p>
          <a:p>
            <a:pPr lvl="1"/>
            <a:r>
              <a:rPr lang="en-GB" sz="2200" dirty="0" smtClean="0">
                <a:solidFill>
                  <a:schemeClr val="bg1">
                    <a:lumMod val="85000"/>
                  </a:schemeClr>
                </a:solidFill>
                <a:cs typeface="Calibri"/>
              </a:rPr>
              <a:t>If </a:t>
            </a:r>
            <a:r>
              <a:rPr lang="en-GB" sz="2200" dirty="0" err="1" smtClean="0">
                <a:solidFill>
                  <a:schemeClr val="bg1">
                    <a:lumMod val="85000"/>
                  </a:schemeClr>
                </a:solidFill>
                <a:cs typeface="Calibri"/>
              </a:rPr>
              <a:t>kmer</a:t>
            </a:r>
            <a:r>
              <a:rPr lang="en-GB" sz="2200" dirty="0" smtClean="0">
                <a:solidFill>
                  <a:schemeClr val="bg1">
                    <a:lumMod val="85000"/>
                  </a:schemeClr>
                </a:solidFill>
                <a:cs typeface="Calibri"/>
              </a:rPr>
              <a:t> is shared </a:t>
            </a:r>
            <a:r>
              <a:rPr lang="en-GB" sz="2200" b="1" dirty="0" smtClean="0">
                <a:solidFill>
                  <a:schemeClr val="bg1">
                    <a:lumMod val="85000"/>
                  </a:schemeClr>
                </a:solidFill>
                <a:cs typeface="Calibri"/>
              </a:rPr>
              <a:t>Ni &gt; 0 and </a:t>
            </a:r>
            <a:r>
              <a:rPr lang="en-GB" sz="2200" b="1" dirty="0" err="1" smtClean="0">
                <a:solidFill>
                  <a:schemeClr val="bg1">
                    <a:lumMod val="85000"/>
                  </a:schemeClr>
                </a:solidFill>
                <a:cs typeface="Calibri"/>
              </a:rPr>
              <a:t>Nj</a:t>
            </a:r>
            <a:r>
              <a:rPr lang="en-GB" sz="2200" b="1" dirty="0" smtClean="0">
                <a:solidFill>
                  <a:schemeClr val="bg1">
                    <a:lumMod val="85000"/>
                  </a:schemeClr>
                </a:solidFill>
                <a:cs typeface="Calibri"/>
              </a:rPr>
              <a:t> &gt; 0</a:t>
            </a:r>
          </a:p>
          <a:p>
            <a:pPr lvl="2"/>
            <a:r>
              <a:rPr lang="en-GB" sz="2200" dirty="0" smtClean="0">
                <a:solidFill>
                  <a:schemeClr val="bg1">
                    <a:lumMod val="85000"/>
                  </a:schemeClr>
                </a:solidFill>
                <a:cs typeface="Calibri"/>
              </a:rPr>
              <a:t>Update intersection </a:t>
            </a:r>
            <a:r>
              <a:rPr lang="en-GB" sz="2200" b="1" dirty="0" smtClean="0">
                <a:solidFill>
                  <a:schemeClr val="bg1">
                    <a:lumMod val="85000"/>
                  </a:schemeClr>
                </a:solidFill>
                <a:cs typeface="Calibri"/>
              </a:rPr>
              <a:t>n[</a:t>
            </a:r>
            <a:r>
              <a:rPr lang="en-GB" sz="2200" b="1" dirty="0" err="1">
                <a:solidFill>
                  <a:schemeClr val="bg1">
                    <a:lumMod val="85000"/>
                  </a:schemeClr>
                </a:solidFill>
                <a:cs typeface="Calibri"/>
              </a:rPr>
              <a:t>i</a:t>
            </a:r>
            <a:r>
              <a:rPr lang="en-GB" sz="2200" b="1" dirty="0" err="1" smtClean="0">
                <a:solidFill>
                  <a:schemeClr val="bg1">
                    <a:lumMod val="85000"/>
                  </a:schemeClr>
                </a:solidFill>
                <a:cs typeface="Calibri"/>
              </a:rPr>
              <a:t>,j</a:t>
            </a:r>
            <a:r>
              <a:rPr lang="en-GB" sz="2200" b="1" dirty="0" smtClean="0">
                <a:solidFill>
                  <a:schemeClr val="bg1">
                    <a:lumMod val="85000"/>
                  </a:schemeClr>
                </a:solidFill>
                <a:cs typeface="Calibri"/>
              </a:rPr>
              <a:t>] += Ni + </a:t>
            </a:r>
            <a:r>
              <a:rPr lang="en-GB" sz="2200" b="1" dirty="0" err="1" smtClean="0">
                <a:solidFill>
                  <a:schemeClr val="bg1">
                    <a:lumMod val="85000"/>
                  </a:schemeClr>
                </a:solidFill>
                <a:cs typeface="Calibri"/>
              </a:rPr>
              <a:t>Nj</a:t>
            </a:r>
            <a:endParaRPr lang="en-GB" sz="2200" b="1" dirty="0">
              <a:solidFill>
                <a:schemeClr val="bg1">
                  <a:lumMod val="85000"/>
                </a:schemeClr>
              </a:solidFill>
              <a:cs typeface="Calibri"/>
            </a:endParaRPr>
          </a:p>
          <a:p>
            <a:pPr lvl="1"/>
            <a:r>
              <a:rPr lang="en-GB" sz="2200" dirty="0" smtClean="0">
                <a:cs typeface="Calibri"/>
              </a:rPr>
              <a:t>Update union </a:t>
            </a:r>
            <a:r>
              <a:rPr lang="en-GB" sz="2200" b="1" dirty="0" smtClean="0">
                <a:cs typeface="Calibri"/>
              </a:rPr>
              <a:t>u[</a:t>
            </a:r>
            <a:r>
              <a:rPr lang="en-GB" sz="2200" b="1" dirty="0" err="1">
                <a:cs typeface="Calibri"/>
              </a:rPr>
              <a:t>i</a:t>
            </a:r>
            <a:r>
              <a:rPr lang="en-GB" sz="2200" b="1" dirty="0" err="1" smtClean="0">
                <a:cs typeface="Calibri"/>
              </a:rPr>
              <a:t>,j</a:t>
            </a:r>
            <a:r>
              <a:rPr lang="en-GB" sz="2200" b="1" dirty="0" smtClean="0">
                <a:cs typeface="Calibri"/>
              </a:rPr>
              <a:t>] += Ni + </a:t>
            </a:r>
            <a:r>
              <a:rPr lang="en-GB" sz="2200" b="1" dirty="0" err="1" smtClean="0">
                <a:cs typeface="Calibri"/>
              </a:rPr>
              <a:t>Nj</a:t>
            </a:r>
            <a:endParaRPr lang="en-GB" sz="2200" b="1" dirty="0" smtClean="0">
              <a:cs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78056" y="6400803"/>
            <a:ext cx="201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AJ(A,B) = 6/</a:t>
            </a:r>
            <a:r>
              <a:rPr lang="en-GB" dirty="0" smtClean="0">
                <a:solidFill>
                  <a:srgbClr val="FF0000"/>
                </a:solidFill>
              </a:rPr>
              <a:t>12</a:t>
            </a:r>
            <a:r>
              <a:rPr lang="en-GB" dirty="0" smtClean="0"/>
              <a:t> = </a:t>
            </a:r>
            <a:r>
              <a:rPr lang="en-GB" dirty="0" smtClean="0">
                <a:solidFill>
                  <a:srgbClr val="FF0000"/>
                </a:solidFill>
              </a:rPr>
              <a:t>0.5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3742269" y="6400804"/>
            <a:ext cx="225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AJ(A,C) = 12/</a:t>
            </a:r>
            <a:r>
              <a:rPr lang="en-GB" dirty="0" smtClean="0">
                <a:solidFill>
                  <a:srgbClr val="FF0000"/>
                </a:solidFill>
              </a:rPr>
              <a:t>18</a:t>
            </a:r>
            <a:r>
              <a:rPr lang="en-GB" dirty="0" smtClean="0"/>
              <a:t> = </a:t>
            </a:r>
            <a:r>
              <a:rPr lang="en-GB" dirty="0" smtClean="0">
                <a:solidFill>
                  <a:srgbClr val="FF0000"/>
                </a:solidFill>
              </a:rPr>
              <a:t>0.66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4625704" y="5103335"/>
            <a:ext cx="4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</a:t>
            </a:r>
          </a:p>
          <a:p>
            <a:r>
              <a:rPr lang="en-GB" dirty="0" smtClean="0"/>
              <a:t>+8</a:t>
            </a:r>
            <a:endParaRPr lang="en-GB" dirty="0"/>
          </a:p>
        </p:txBody>
      </p:sp>
      <p:sp>
        <p:nvSpPr>
          <p:cNvPr id="77" name="ZoneTexte 76"/>
          <p:cNvSpPr txBox="1"/>
          <p:nvPr/>
        </p:nvSpPr>
        <p:spPr>
          <a:xfrm>
            <a:off x="7068270" y="5069469"/>
            <a:ext cx="4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+2</a:t>
            </a:r>
          </a:p>
          <a:p>
            <a:r>
              <a:rPr lang="en-GB" dirty="0" smtClean="0"/>
              <a:t>+8</a:t>
            </a:r>
            <a:endParaRPr lang="en-GB" dirty="0"/>
          </a:p>
        </p:txBody>
      </p:sp>
      <p:sp>
        <p:nvSpPr>
          <p:cNvPr id="78" name="Rectangle 77"/>
          <p:cNvSpPr/>
          <p:nvPr/>
        </p:nvSpPr>
        <p:spPr>
          <a:xfrm>
            <a:off x="-220817" y="2753317"/>
            <a:ext cx="3793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GB" dirty="0" err="1" smtClean="0"/>
              <a:t>Kmer</a:t>
            </a:r>
            <a:r>
              <a:rPr lang="en-GB" dirty="0" smtClean="0"/>
              <a:t> specific to A</a:t>
            </a:r>
            <a:endParaRPr lang="en-GB" dirty="0"/>
          </a:p>
        </p:txBody>
      </p:sp>
      <p:sp>
        <p:nvSpPr>
          <p:cNvPr id="79" name="ZoneTexte 78"/>
          <p:cNvSpPr txBox="1"/>
          <p:nvPr/>
        </p:nvSpPr>
        <p:spPr>
          <a:xfrm>
            <a:off x="6178747" y="6400803"/>
            <a:ext cx="195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AJ(B,</a:t>
            </a:r>
            <a:r>
              <a:rPr lang="en-GB" dirty="0"/>
              <a:t>C</a:t>
            </a:r>
            <a:r>
              <a:rPr lang="en-GB" dirty="0" smtClean="0"/>
              <a:t>) = 10/10 = 1</a:t>
            </a:r>
            <a:endParaRPr lang="en-GB" dirty="0"/>
          </a:p>
        </p:txBody>
      </p:sp>
      <p:graphicFrame>
        <p:nvGraphicFramePr>
          <p:cNvPr id="80" name="Tableau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54459"/>
              </p:ext>
            </p:extLst>
          </p:nvPr>
        </p:nvGraphicFramePr>
        <p:xfrm>
          <a:off x="719213" y="3139582"/>
          <a:ext cx="1895060" cy="741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57580"/>
                <a:gridCol w="322580"/>
                <a:gridCol w="311022"/>
                <a:gridCol w="3038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ACGATC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Accolade ouvrante 29"/>
          <p:cNvSpPr/>
          <p:nvPr/>
        </p:nvSpPr>
        <p:spPr>
          <a:xfrm rot="16200000">
            <a:off x="1936597" y="3885336"/>
            <a:ext cx="184796" cy="2254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Connecteur droit avec flèche 30"/>
          <p:cNvCxnSpPr>
            <a:stCxn id="30" idx="1"/>
            <a:endCxn id="71" idx="0"/>
          </p:cNvCxnSpPr>
          <p:nvPr/>
        </p:nvCxnSpPr>
        <p:spPr>
          <a:xfrm>
            <a:off x="2028995" y="4090467"/>
            <a:ext cx="363336" cy="378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30" idx="1"/>
          </p:cNvCxnSpPr>
          <p:nvPr/>
        </p:nvCxnSpPr>
        <p:spPr>
          <a:xfrm>
            <a:off x="2028995" y="4090467"/>
            <a:ext cx="2152752" cy="378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17</a:t>
            </a:fld>
            <a:endParaRPr lang="fr-FR"/>
          </a:p>
        </p:txBody>
      </p:sp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683289"/>
              </p:ext>
            </p:extLst>
          </p:nvPr>
        </p:nvGraphicFramePr>
        <p:xfrm>
          <a:off x="2046288" y="1520825"/>
          <a:ext cx="46990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83" name="…quation" r:id="rId3" imgW="2844800" imgH="774700" progId="Equation.3">
                  <p:embed/>
                </p:oleObj>
              </mc:Choice>
              <mc:Fallback>
                <p:oleObj name="…quation" r:id="rId3" imgW="28448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6288" y="1520825"/>
                        <a:ext cx="4699000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094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0" y="93088"/>
            <a:ext cx="9144000" cy="1143000"/>
          </a:xfrm>
        </p:spPr>
        <p:txBody>
          <a:bodyPr>
            <a:noAutofit/>
          </a:bodyPr>
          <a:lstStyle/>
          <a:p>
            <a:r>
              <a:rPr lang="en-GB" dirty="0" err="1" smtClean="0"/>
              <a:t>Simka</a:t>
            </a:r>
            <a:r>
              <a:rPr lang="en-GB" dirty="0" smtClean="0"/>
              <a:t> algorithm</a:t>
            </a:r>
            <a:endParaRPr lang="en-GB" sz="3800" dirty="0"/>
          </a:p>
        </p:txBody>
      </p:sp>
      <p:sp>
        <p:nvSpPr>
          <p:cNvPr id="42" name="Rectangle 41"/>
          <p:cNvSpPr/>
          <p:nvPr/>
        </p:nvSpPr>
        <p:spPr>
          <a:xfrm>
            <a:off x="485563" y="111939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200" dirty="0" smtClean="0">
                <a:cs typeface="Calibri"/>
              </a:rPr>
              <a:t>Example with 3 datasets on </a:t>
            </a:r>
            <a:r>
              <a:rPr lang="en-GB" sz="2200" b="1" dirty="0" smtClean="0">
                <a:cs typeface="Calibri"/>
              </a:rPr>
              <a:t>Abundance-based </a:t>
            </a:r>
            <a:r>
              <a:rPr lang="en-GB" sz="2200" b="1" dirty="0" err="1" smtClean="0">
                <a:cs typeface="Calibri"/>
              </a:rPr>
              <a:t>Jaccard</a:t>
            </a:r>
            <a:r>
              <a:rPr lang="en-GB" sz="2200" b="1" dirty="0" smtClean="0">
                <a:cs typeface="Calibri"/>
              </a:rPr>
              <a:t> similarity</a:t>
            </a:r>
            <a:endParaRPr lang="en-GB" sz="2200" dirty="0" smtClean="0">
              <a:cs typeface="Calibri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49547" y="4809067"/>
            <a:ext cx="1571216" cy="1236133"/>
          </a:xfrm>
          <a:prstGeom prst="ellipse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Ellipse 50"/>
          <p:cNvSpPr/>
          <p:nvPr/>
        </p:nvSpPr>
        <p:spPr>
          <a:xfrm>
            <a:off x="1793013" y="4809067"/>
            <a:ext cx="1571216" cy="1236133"/>
          </a:xfrm>
          <a:prstGeom prst="ellipse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2089285" y="5103335"/>
            <a:ext cx="4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</a:t>
            </a:r>
          </a:p>
          <a:p>
            <a:r>
              <a:rPr lang="en-GB" dirty="0" smtClean="0"/>
              <a:t>+2</a:t>
            </a:r>
            <a:endParaRPr lang="en-GB" dirty="0"/>
          </a:p>
        </p:txBody>
      </p:sp>
      <p:sp>
        <p:nvSpPr>
          <p:cNvPr id="55" name="Ellipse 54"/>
          <p:cNvSpPr/>
          <p:nvPr/>
        </p:nvSpPr>
        <p:spPr>
          <a:xfrm>
            <a:off x="3675880" y="4809067"/>
            <a:ext cx="1571216" cy="1236133"/>
          </a:xfrm>
          <a:prstGeom prst="ellipse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Ellipse 55"/>
          <p:cNvSpPr/>
          <p:nvPr/>
        </p:nvSpPr>
        <p:spPr>
          <a:xfrm>
            <a:off x="4319346" y="4809067"/>
            <a:ext cx="1571216" cy="1236133"/>
          </a:xfrm>
          <a:prstGeom prst="ellipse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Ellipse 59"/>
          <p:cNvSpPr/>
          <p:nvPr/>
        </p:nvSpPr>
        <p:spPr>
          <a:xfrm>
            <a:off x="6178747" y="4809067"/>
            <a:ext cx="1571216" cy="1236133"/>
          </a:xfrm>
          <a:prstGeom prst="ellipse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Ellipse 61"/>
          <p:cNvSpPr/>
          <p:nvPr/>
        </p:nvSpPr>
        <p:spPr>
          <a:xfrm>
            <a:off x="6822213" y="4809067"/>
            <a:ext cx="1571216" cy="1236133"/>
          </a:xfrm>
          <a:prstGeom prst="ellipse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1633898" y="606533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64" name="ZoneTexte 63"/>
          <p:cNvSpPr txBox="1"/>
          <p:nvPr/>
        </p:nvSpPr>
        <p:spPr>
          <a:xfrm>
            <a:off x="2505910" y="6065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65" name="ZoneTexte 64"/>
          <p:cNvSpPr txBox="1"/>
          <p:nvPr/>
        </p:nvSpPr>
        <p:spPr>
          <a:xfrm>
            <a:off x="4170317" y="603147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66" name="ZoneTexte 65"/>
          <p:cNvSpPr txBox="1"/>
          <p:nvPr/>
        </p:nvSpPr>
        <p:spPr>
          <a:xfrm>
            <a:off x="5042329" y="60314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6721498" y="6048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7593510" y="6048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1691132" y="4468968"/>
            <a:ext cx="140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</a:t>
            </a:r>
            <a:r>
              <a:rPr lang="en-GB" dirty="0" smtClean="0">
                <a:solidFill>
                  <a:srgbClr val="FF0000"/>
                </a:solidFill>
              </a:rPr>
              <a:t>+6</a:t>
            </a:r>
            <a:r>
              <a:rPr lang="en-GB" dirty="0" smtClean="0"/>
              <a:t>          +2</a:t>
            </a:r>
            <a:endParaRPr lang="en-GB" dirty="0"/>
          </a:p>
        </p:txBody>
      </p:sp>
      <p:sp>
        <p:nvSpPr>
          <p:cNvPr id="72" name="ZoneTexte 71"/>
          <p:cNvSpPr txBox="1"/>
          <p:nvPr/>
        </p:nvSpPr>
        <p:spPr>
          <a:xfrm>
            <a:off x="4181747" y="445523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</a:t>
            </a:r>
            <a:r>
              <a:rPr lang="en-GB" dirty="0" smtClean="0">
                <a:solidFill>
                  <a:srgbClr val="FF0000"/>
                </a:solidFill>
              </a:rPr>
              <a:t>+6</a:t>
            </a:r>
            <a:r>
              <a:rPr lang="en-GB" dirty="0" smtClean="0"/>
              <a:t>          +8</a:t>
            </a:r>
            <a:endParaRPr lang="en-GB" dirty="0"/>
          </a:p>
        </p:txBody>
      </p:sp>
      <p:sp>
        <p:nvSpPr>
          <p:cNvPr id="73" name="ZoneTexte 72"/>
          <p:cNvSpPr txBox="1"/>
          <p:nvPr/>
        </p:nvSpPr>
        <p:spPr>
          <a:xfrm>
            <a:off x="6735978" y="445523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+2          +8</a:t>
            </a:r>
            <a:endParaRPr lang="en-GB" dirty="0"/>
          </a:p>
        </p:txBody>
      </p:sp>
      <p:sp>
        <p:nvSpPr>
          <p:cNvPr id="74" name="Rectangle 73"/>
          <p:cNvSpPr/>
          <p:nvPr/>
        </p:nvSpPr>
        <p:spPr>
          <a:xfrm>
            <a:off x="3021510" y="2643917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For each pair(</a:t>
            </a:r>
            <a:r>
              <a:rPr lang="en-GB" sz="2200" dirty="0" err="1" smtClean="0"/>
              <a:t>i</a:t>
            </a:r>
            <a:r>
              <a:rPr lang="en-GB" sz="2200" dirty="0" smtClean="0"/>
              <a:t>, j)</a:t>
            </a:r>
          </a:p>
          <a:p>
            <a:pPr lvl="1"/>
            <a:r>
              <a:rPr lang="en-GB" sz="2200" dirty="0" smtClean="0">
                <a:cs typeface="Calibri"/>
              </a:rPr>
              <a:t>If </a:t>
            </a:r>
            <a:r>
              <a:rPr lang="en-GB" sz="2200" dirty="0" err="1" smtClean="0">
                <a:cs typeface="Calibri"/>
              </a:rPr>
              <a:t>kmer</a:t>
            </a:r>
            <a:r>
              <a:rPr lang="en-GB" sz="2200" dirty="0" smtClean="0">
                <a:cs typeface="Calibri"/>
              </a:rPr>
              <a:t> is shared </a:t>
            </a:r>
            <a:r>
              <a:rPr lang="en-GB" sz="2200" b="1" dirty="0" smtClean="0">
                <a:cs typeface="Calibri"/>
              </a:rPr>
              <a:t>Ni &gt; 0 and </a:t>
            </a:r>
            <a:r>
              <a:rPr lang="en-GB" sz="2200" b="1" dirty="0" err="1" smtClean="0">
                <a:cs typeface="Calibri"/>
              </a:rPr>
              <a:t>Nj</a:t>
            </a:r>
            <a:r>
              <a:rPr lang="en-GB" sz="2200" b="1" dirty="0" smtClean="0">
                <a:cs typeface="Calibri"/>
              </a:rPr>
              <a:t> &gt; 0</a:t>
            </a:r>
          </a:p>
          <a:p>
            <a:pPr lvl="2"/>
            <a:r>
              <a:rPr lang="en-GB" sz="2200" dirty="0" smtClean="0">
                <a:cs typeface="Calibri"/>
              </a:rPr>
              <a:t>Update intersection </a:t>
            </a:r>
            <a:r>
              <a:rPr lang="en-GB" sz="2200" b="1" dirty="0" smtClean="0">
                <a:cs typeface="Calibri"/>
              </a:rPr>
              <a:t>n[</a:t>
            </a:r>
            <a:r>
              <a:rPr lang="en-GB" sz="2200" b="1" dirty="0" err="1">
                <a:cs typeface="Calibri"/>
              </a:rPr>
              <a:t>i</a:t>
            </a:r>
            <a:r>
              <a:rPr lang="en-GB" sz="2200" b="1" dirty="0" err="1" smtClean="0">
                <a:cs typeface="Calibri"/>
              </a:rPr>
              <a:t>,j</a:t>
            </a:r>
            <a:r>
              <a:rPr lang="en-GB" sz="2200" b="1" dirty="0" smtClean="0">
                <a:cs typeface="Calibri"/>
              </a:rPr>
              <a:t>] += Ni + </a:t>
            </a:r>
            <a:r>
              <a:rPr lang="en-GB" sz="2200" b="1" dirty="0" err="1" smtClean="0">
                <a:cs typeface="Calibri"/>
              </a:rPr>
              <a:t>Nj</a:t>
            </a:r>
            <a:endParaRPr lang="en-GB" sz="2200" b="1" dirty="0">
              <a:cs typeface="Calibri"/>
            </a:endParaRPr>
          </a:p>
          <a:p>
            <a:pPr lvl="1"/>
            <a:r>
              <a:rPr lang="en-GB" sz="2200" dirty="0" smtClean="0">
                <a:cs typeface="Calibri"/>
              </a:rPr>
              <a:t>Update union </a:t>
            </a:r>
            <a:r>
              <a:rPr lang="en-GB" sz="2200" b="1" dirty="0" smtClean="0">
                <a:cs typeface="Calibri"/>
              </a:rPr>
              <a:t>u[</a:t>
            </a:r>
            <a:r>
              <a:rPr lang="en-GB" sz="2200" b="1" dirty="0" err="1">
                <a:cs typeface="Calibri"/>
              </a:rPr>
              <a:t>i</a:t>
            </a:r>
            <a:r>
              <a:rPr lang="en-GB" sz="2200" b="1" dirty="0" err="1" smtClean="0">
                <a:cs typeface="Calibri"/>
              </a:rPr>
              <a:t>,j</a:t>
            </a:r>
            <a:r>
              <a:rPr lang="en-GB" sz="2200" b="1" dirty="0" smtClean="0">
                <a:cs typeface="Calibri"/>
              </a:rPr>
              <a:t>] += Ni + </a:t>
            </a:r>
            <a:r>
              <a:rPr lang="en-GB" sz="2200" b="1" dirty="0" err="1" smtClean="0">
                <a:cs typeface="Calibri"/>
              </a:rPr>
              <a:t>Nj</a:t>
            </a:r>
            <a:endParaRPr lang="en-GB" sz="2200" b="1" dirty="0" smtClean="0">
              <a:cs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78056" y="6400803"/>
            <a:ext cx="201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AJ(A,B) = 6/</a:t>
            </a:r>
            <a:r>
              <a:rPr lang="en-GB" dirty="0" smtClean="0">
                <a:solidFill>
                  <a:srgbClr val="FF0000"/>
                </a:solidFill>
              </a:rPr>
              <a:t>12</a:t>
            </a:r>
            <a:r>
              <a:rPr lang="en-GB" dirty="0" smtClean="0"/>
              <a:t> = </a:t>
            </a:r>
            <a:r>
              <a:rPr lang="en-GB" dirty="0" smtClean="0">
                <a:solidFill>
                  <a:srgbClr val="FF0000"/>
                </a:solidFill>
              </a:rPr>
              <a:t>0.5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3742269" y="6400804"/>
            <a:ext cx="225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AJ(A,C) = 12/</a:t>
            </a:r>
            <a:r>
              <a:rPr lang="en-GB" dirty="0" smtClean="0">
                <a:solidFill>
                  <a:srgbClr val="FF0000"/>
                </a:solidFill>
              </a:rPr>
              <a:t>18</a:t>
            </a:r>
            <a:r>
              <a:rPr lang="en-GB" dirty="0" smtClean="0"/>
              <a:t> = </a:t>
            </a:r>
            <a:r>
              <a:rPr lang="en-GB" dirty="0" smtClean="0">
                <a:solidFill>
                  <a:srgbClr val="FF0000"/>
                </a:solidFill>
              </a:rPr>
              <a:t>0.66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4625704" y="5103335"/>
            <a:ext cx="4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</a:t>
            </a:r>
          </a:p>
          <a:p>
            <a:r>
              <a:rPr lang="en-GB" dirty="0" smtClean="0"/>
              <a:t>+8</a:t>
            </a:r>
            <a:endParaRPr lang="en-GB" dirty="0"/>
          </a:p>
        </p:txBody>
      </p:sp>
      <p:sp>
        <p:nvSpPr>
          <p:cNvPr id="77" name="ZoneTexte 76"/>
          <p:cNvSpPr txBox="1"/>
          <p:nvPr/>
        </p:nvSpPr>
        <p:spPr>
          <a:xfrm>
            <a:off x="7068270" y="5069469"/>
            <a:ext cx="4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+2</a:t>
            </a:r>
          </a:p>
          <a:p>
            <a:r>
              <a:rPr lang="en-GB" dirty="0" smtClean="0"/>
              <a:t>+8</a:t>
            </a:r>
            <a:endParaRPr lang="en-GB" dirty="0"/>
          </a:p>
        </p:txBody>
      </p:sp>
      <p:sp>
        <p:nvSpPr>
          <p:cNvPr id="78" name="Rectangle 77"/>
          <p:cNvSpPr/>
          <p:nvPr/>
        </p:nvSpPr>
        <p:spPr>
          <a:xfrm>
            <a:off x="-220817" y="2753317"/>
            <a:ext cx="3793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GB" dirty="0" err="1" smtClean="0"/>
              <a:t>Kmer</a:t>
            </a:r>
            <a:r>
              <a:rPr lang="en-GB" dirty="0" smtClean="0"/>
              <a:t> specific to A</a:t>
            </a:r>
            <a:endParaRPr lang="en-GB" dirty="0"/>
          </a:p>
        </p:txBody>
      </p:sp>
      <p:sp>
        <p:nvSpPr>
          <p:cNvPr id="79" name="ZoneTexte 78"/>
          <p:cNvSpPr txBox="1"/>
          <p:nvPr/>
        </p:nvSpPr>
        <p:spPr>
          <a:xfrm>
            <a:off x="6178747" y="6400803"/>
            <a:ext cx="195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AJ(B,</a:t>
            </a:r>
            <a:r>
              <a:rPr lang="en-GB" dirty="0"/>
              <a:t>C</a:t>
            </a:r>
            <a:r>
              <a:rPr lang="en-GB" dirty="0" smtClean="0"/>
              <a:t>) = 10/10 = 1</a:t>
            </a:r>
            <a:endParaRPr lang="en-GB" dirty="0"/>
          </a:p>
        </p:txBody>
      </p:sp>
      <p:graphicFrame>
        <p:nvGraphicFramePr>
          <p:cNvPr id="80" name="Tableau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948231"/>
              </p:ext>
            </p:extLst>
          </p:nvPr>
        </p:nvGraphicFramePr>
        <p:xfrm>
          <a:off x="719213" y="3139582"/>
          <a:ext cx="1895060" cy="741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57580"/>
                <a:gridCol w="322580"/>
                <a:gridCol w="311022"/>
                <a:gridCol w="3038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ACGATC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Accolade ouvrante 29"/>
          <p:cNvSpPr/>
          <p:nvPr/>
        </p:nvSpPr>
        <p:spPr>
          <a:xfrm rot="16200000">
            <a:off x="1936597" y="3885336"/>
            <a:ext cx="184796" cy="2254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Connecteur droit avec flèche 30"/>
          <p:cNvCxnSpPr>
            <a:stCxn id="30" idx="1"/>
            <a:endCxn id="71" idx="0"/>
          </p:cNvCxnSpPr>
          <p:nvPr/>
        </p:nvCxnSpPr>
        <p:spPr>
          <a:xfrm>
            <a:off x="2028995" y="4090467"/>
            <a:ext cx="363336" cy="378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30" idx="1"/>
          </p:cNvCxnSpPr>
          <p:nvPr/>
        </p:nvCxnSpPr>
        <p:spPr>
          <a:xfrm>
            <a:off x="2028995" y="4090467"/>
            <a:ext cx="2152752" cy="378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lèche vers la droite 2"/>
          <p:cNvSpPr/>
          <p:nvPr/>
        </p:nvSpPr>
        <p:spPr>
          <a:xfrm rot="9942316">
            <a:off x="5049540" y="2410081"/>
            <a:ext cx="1819099" cy="49566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208503"/>
              </p:ext>
            </p:extLst>
          </p:nvPr>
        </p:nvGraphicFramePr>
        <p:xfrm>
          <a:off x="2046288" y="1520825"/>
          <a:ext cx="46990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8" name="…quation" r:id="rId3" imgW="2844800" imgH="774700" progId="Equation.3">
                  <p:embed/>
                </p:oleObj>
              </mc:Choice>
              <mc:Fallback>
                <p:oleObj name="…quation" r:id="rId3" imgW="28448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6288" y="1520825"/>
                        <a:ext cx="4699000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534352" y="2007660"/>
            <a:ext cx="1859401" cy="7741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dirty="0" smtClean="0"/>
              <a:t> N(N-1)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75312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0" y="8423"/>
            <a:ext cx="9144000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Execution time</a:t>
            </a:r>
            <a:endParaRPr lang="en-GB" sz="3800" dirty="0"/>
          </a:p>
        </p:txBody>
      </p:sp>
      <p:sp>
        <p:nvSpPr>
          <p:cNvPr id="2" name="Rectangle 1"/>
          <p:cNvSpPr/>
          <p:nvPr/>
        </p:nvSpPr>
        <p:spPr>
          <a:xfrm>
            <a:off x="0" y="1605176"/>
            <a:ext cx="7857067" cy="492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600" dirty="0" smtClean="0"/>
              <a:t>On 21 </a:t>
            </a:r>
            <a:r>
              <a:rPr lang="en-GB" sz="2600" dirty="0"/>
              <a:t>Tara samples, </a:t>
            </a:r>
            <a:r>
              <a:rPr lang="en-GB" sz="2600" dirty="0" smtClean="0"/>
              <a:t>2.1G reads, 210GB data</a:t>
            </a:r>
          </a:p>
          <a:p>
            <a:pPr marL="800100" lvl="1" indent="-342900">
              <a:buFont typeface="Arial"/>
              <a:buChar char="•"/>
            </a:pPr>
            <a:endParaRPr lang="en-GB" sz="2200" dirty="0"/>
          </a:p>
          <a:p>
            <a:pPr marL="1200150" lvl="2" indent="-285750">
              <a:buFont typeface="Arial"/>
              <a:buChar char="•"/>
            </a:pPr>
            <a:r>
              <a:rPr lang="en-GB" sz="2200" dirty="0" err="1" smtClean="0"/>
              <a:t>Commet</a:t>
            </a:r>
            <a:r>
              <a:rPr lang="en-GB" sz="2200" dirty="0" smtClean="0"/>
              <a:t> (state of the art)</a:t>
            </a:r>
            <a:endParaRPr lang="en-GB" sz="2200" dirty="0"/>
          </a:p>
          <a:p>
            <a:pPr marL="1657350" lvl="3" indent="-285750">
              <a:buFont typeface="Arial"/>
              <a:buChar char="•"/>
            </a:pPr>
            <a:r>
              <a:rPr lang="en-GB" sz="2200" dirty="0"/>
              <a:t>On </a:t>
            </a:r>
            <a:r>
              <a:rPr lang="en-GB" sz="2200" dirty="0" smtClean="0"/>
              <a:t>cluster (one node)</a:t>
            </a:r>
          </a:p>
          <a:p>
            <a:pPr marL="2114550" lvl="4" indent="-285750">
              <a:buFont typeface="Arial"/>
              <a:buChar char="•"/>
            </a:pPr>
            <a:r>
              <a:rPr lang="en-GB" sz="2200" b="1" dirty="0" smtClean="0"/>
              <a:t>A few weeks</a:t>
            </a:r>
          </a:p>
          <a:p>
            <a:pPr lvl="3"/>
            <a:endParaRPr lang="en-GB" sz="2200" dirty="0"/>
          </a:p>
          <a:p>
            <a:pPr marL="1200150" lvl="2" indent="-285750">
              <a:buFont typeface="Arial"/>
              <a:buChar char="•"/>
            </a:pPr>
            <a:r>
              <a:rPr lang="en-GB" sz="2200" dirty="0" err="1" smtClean="0"/>
              <a:t>Simka</a:t>
            </a:r>
            <a:endParaRPr lang="en-GB" sz="2200" dirty="0"/>
          </a:p>
          <a:p>
            <a:pPr marL="1657350" lvl="3" indent="-285750">
              <a:buFont typeface="Arial"/>
              <a:buChar char="•"/>
            </a:pPr>
            <a:r>
              <a:rPr lang="en-GB" sz="2200" dirty="0"/>
              <a:t>On </a:t>
            </a:r>
            <a:r>
              <a:rPr lang="en-GB" sz="2200" dirty="0" smtClean="0"/>
              <a:t>cluster</a:t>
            </a:r>
            <a:r>
              <a:rPr lang="en-GB" sz="2200" dirty="0"/>
              <a:t> (one node)</a:t>
            </a:r>
            <a:r>
              <a:rPr lang="en-GB" sz="2200" dirty="0" smtClean="0"/>
              <a:t>: </a:t>
            </a:r>
            <a:r>
              <a:rPr lang="en-GB" sz="2200" b="1" dirty="0" smtClean="0"/>
              <a:t>3h</a:t>
            </a:r>
          </a:p>
          <a:p>
            <a:pPr marL="2114550" lvl="4" indent="-285750">
              <a:buFont typeface="Arial"/>
              <a:buChar char="•"/>
            </a:pPr>
            <a:r>
              <a:rPr lang="en-GB" sz="2200" dirty="0" smtClean="0"/>
              <a:t>Counting </a:t>
            </a:r>
            <a:r>
              <a:rPr lang="en-GB" sz="2200" dirty="0" err="1" smtClean="0"/>
              <a:t>kmers</a:t>
            </a:r>
            <a:r>
              <a:rPr lang="en-GB" sz="2200" dirty="0" smtClean="0"/>
              <a:t>: 75%</a:t>
            </a:r>
          </a:p>
          <a:p>
            <a:pPr marL="2114550" lvl="4" indent="-285750">
              <a:buFont typeface="Arial"/>
              <a:buChar char="•"/>
            </a:pPr>
            <a:r>
              <a:rPr lang="en-GB" sz="2200" dirty="0" smtClean="0"/>
              <a:t>Update unions/intersections </a:t>
            </a:r>
            <a:r>
              <a:rPr lang="en-GB" sz="2200" b="1" dirty="0" smtClean="0"/>
              <a:t>N</a:t>
            </a:r>
            <a:r>
              <a:rPr lang="en-GB" sz="2400" b="1" dirty="0" smtClean="0"/>
              <a:t>(N-1)</a:t>
            </a:r>
            <a:r>
              <a:rPr lang="en-GB" sz="2200" dirty="0" smtClean="0"/>
              <a:t>: 25%</a:t>
            </a:r>
          </a:p>
          <a:p>
            <a:pPr marL="1657350" lvl="3" indent="-285750">
              <a:buFont typeface="Arial"/>
              <a:buChar char="•"/>
            </a:pPr>
            <a:r>
              <a:rPr lang="en-GB" sz="2200" dirty="0" smtClean="0"/>
              <a:t>On standard computer: 10h</a:t>
            </a:r>
          </a:p>
          <a:p>
            <a:pPr marL="2114550" lvl="4" indent="-285750">
              <a:buFont typeface="Arial"/>
              <a:buChar char="•"/>
            </a:pPr>
            <a:r>
              <a:rPr lang="en-GB" sz="2200" dirty="0" smtClean="0"/>
              <a:t>4 GB memory, 4 cores</a:t>
            </a:r>
          </a:p>
          <a:p>
            <a:pPr marL="1657350" lvl="3" indent="-285750">
              <a:buFont typeface="Arial"/>
              <a:buChar char="•"/>
            </a:pPr>
            <a:endParaRPr lang="en-GB" sz="2200" dirty="0">
              <a:cs typeface="Calibri"/>
            </a:endParaRPr>
          </a:p>
          <a:p>
            <a:pPr marL="1657350" lvl="3" indent="-285750">
              <a:buFont typeface="Arial"/>
              <a:buChar char="•"/>
            </a:pPr>
            <a:endParaRPr lang="en-GB" sz="2200" dirty="0" smtClean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685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925" y1="20690" x2="57925" y2="35345"/>
                        <a14:foregroundMark x1="10189" y1="68966" x2="12075" y2="31034"/>
                        <a14:foregroundMark x1="46038" y1="28276" x2="10755" y2="293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0956" y="905883"/>
            <a:ext cx="2227145" cy="2437252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" b="19400"/>
          <a:stretch/>
        </p:blipFill>
        <p:spPr bwMode="auto">
          <a:xfrm>
            <a:off x="253999" y="1180615"/>
            <a:ext cx="3860802" cy="14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66992" y="1405635"/>
            <a:ext cx="2377574" cy="70788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US" sz="2000" dirty="0" smtClean="0"/>
              <a:t>Tara Oceans</a:t>
            </a:r>
          </a:p>
          <a:p>
            <a:pPr marL="285750" indent="-285750">
              <a:buFont typeface="Arial"/>
              <a:buChar char="•"/>
            </a:pPr>
            <a:r>
              <a:rPr lang="en-US" altLang="en-US" sz="2000" dirty="0"/>
              <a:t>200 sampling </a:t>
            </a:r>
            <a:r>
              <a:rPr lang="en-US" altLang="en-US" sz="2000" dirty="0" smtClean="0"/>
              <a:t>sites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7043" y="5193643"/>
            <a:ext cx="3017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200" dirty="0" smtClean="0"/>
              <a:t>N </a:t>
            </a:r>
            <a:r>
              <a:rPr lang="en-US" altLang="en-US" sz="2200" dirty="0" err="1" smtClean="0"/>
              <a:t>MetaG</a:t>
            </a:r>
            <a:r>
              <a:rPr lang="en-US" altLang="en-US" sz="2200" dirty="0" smtClean="0"/>
              <a:t> datasets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6942659" y="3292336"/>
            <a:ext cx="389466" cy="6265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95867" y="260892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dirty="0" smtClean="0"/>
              <a:t>N </a:t>
            </a:r>
            <a:r>
              <a:rPr lang="en-GB" sz="2200" dirty="0" err="1" smtClean="0"/>
              <a:t>metagenomic</a:t>
            </a:r>
            <a:r>
              <a:rPr lang="en-GB" sz="2200" dirty="0"/>
              <a:t> </a:t>
            </a:r>
            <a:r>
              <a:rPr lang="en-GB" sz="2200" dirty="0" smtClean="0"/>
              <a:t>samples</a:t>
            </a:r>
            <a:endParaRPr lang="en-GB" sz="2200" dirty="0"/>
          </a:p>
        </p:txBody>
      </p:sp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0" y="8423"/>
            <a:ext cx="9144000" cy="1143000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Context</a:t>
            </a:r>
            <a:endParaRPr lang="en-US" sz="3600" noProof="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790724"/>
            <a:ext cx="3315367" cy="2420885"/>
          </a:xfrm>
          <a:prstGeom prst="rect">
            <a:avLst/>
          </a:prstGeom>
        </p:spPr>
      </p:pic>
      <p:sp>
        <p:nvSpPr>
          <p:cNvPr id="14" name="Flèche vers la droite 13"/>
          <p:cNvSpPr/>
          <p:nvPr/>
        </p:nvSpPr>
        <p:spPr>
          <a:xfrm>
            <a:off x="4521195" y="1913467"/>
            <a:ext cx="795867" cy="3894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èche vers la droite 30"/>
          <p:cNvSpPr/>
          <p:nvPr/>
        </p:nvSpPr>
        <p:spPr>
          <a:xfrm flipH="1">
            <a:off x="4114790" y="5007374"/>
            <a:ext cx="1676395" cy="3894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5676115" y="5619353"/>
            <a:ext cx="3134191" cy="101566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US" sz="2000" dirty="0" smtClean="0"/>
              <a:t>Tara Oceans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2000" dirty="0" smtClean="0"/>
              <a:t>&gt; 1000 datasets</a:t>
            </a:r>
            <a:endParaRPr lang="en-US" altLang="en-US" sz="2000" dirty="0"/>
          </a:p>
          <a:p>
            <a:pPr marL="342900" indent="-342900">
              <a:buFont typeface="Arial"/>
              <a:buChar char="•"/>
            </a:pPr>
            <a:r>
              <a:rPr lang="en-US" altLang="en-US" sz="2000" dirty="0" smtClean="0"/>
              <a:t>&gt; </a:t>
            </a:r>
            <a:r>
              <a:rPr lang="en-US" altLang="en-US" sz="2000" dirty="0"/>
              <a:t>100 millions reads </a:t>
            </a:r>
            <a:r>
              <a:rPr lang="en-US" altLang="en-US" sz="2000" dirty="0" smtClean="0"/>
              <a:t>each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04472" y="3896275"/>
            <a:ext cx="18699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De novo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</a:rPr>
              <a:t>c</a:t>
            </a:r>
            <a:r>
              <a:rPr lang="en-US" sz="2200" dirty="0" smtClean="0">
                <a:solidFill>
                  <a:srgbClr val="FF0000"/>
                </a:solidFill>
              </a:rPr>
              <a:t>omparative</a:t>
            </a:r>
          </a:p>
          <a:p>
            <a:pPr algn="ctr"/>
            <a:r>
              <a:rPr lang="en-US" sz="2200" dirty="0" err="1" smtClean="0">
                <a:solidFill>
                  <a:srgbClr val="FF0000"/>
                </a:solidFill>
              </a:rPr>
              <a:t>metagenomics</a:t>
            </a: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9063" y="6120399"/>
            <a:ext cx="269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/>
              <a:t>Similarity </a:t>
            </a:r>
            <a:r>
              <a:rPr lang="en-US" sz="2200" dirty="0" err="1" smtClean="0"/>
              <a:t>heatmap</a:t>
            </a:r>
            <a:r>
              <a:rPr lang="en-US" sz="2200" dirty="0" smtClean="0"/>
              <a:t> N</a:t>
            </a:r>
            <a:r>
              <a:rPr lang="en-US" sz="2400" dirty="0"/>
              <a:t>² </a:t>
            </a:r>
            <a:endParaRPr lang="en-GB" sz="22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0542" y="4334192"/>
            <a:ext cx="664668" cy="85713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990543" y="4489794"/>
            <a:ext cx="66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fasta</a:t>
            </a:r>
            <a:endParaRPr lang="en-GB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8809" y="4334192"/>
            <a:ext cx="664668" cy="85713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938810" y="4489794"/>
            <a:ext cx="66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fasta</a:t>
            </a:r>
            <a:endParaRPr lang="en-GB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1209" y="4334192"/>
            <a:ext cx="664668" cy="85713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8361210" y="4489794"/>
            <a:ext cx="66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fasta</a:t>
            </a:r>
            <a:endParaRPr lang="en-GB"/>
          </a:p>
        </p:txBody>
      </p:sp>
      <p:sp>
        <p:nvSpPr>
          <p:cNvPr id="24" name="ZoneTexte 23"/>
          <p:cNvSpPr txBox="1"/>
          <p:nvPr/>
        </p:nvSpPr>
        <p:spPr>
          <a:xfrm>
            <a:off x="7809495" y="4539014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…</a:t>
            </a:r>
            <a:endParaRPr lang="en-GB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2</a:t>
            </a:fld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722530" y="3149428"/>
            <a:ext cx="3017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200" dirty="0" smtClean="0"/>
              <a:t>Whole genome sequencing</a:t>
            </a:r>
          </a:p>
        </p:txBody>
      </p:sp>
    </p:spTree>
    <p:extLst>
      <p:ext uri="{BB962C8B-B14F-4D97-AF65-F5344CB8AC3E}">
        <p14:creationId xmlns:p14="http://schemas.microsoft.com/office/powerpoint/2010/main" val="10156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35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smtClean="0"/>
              <a:t>Representation of similarity</a:t>
            </a:r>
            <a:endParaRPr lang="en-GB" sz="4000"/>
          </a:p>
        </p:txBody>
      </p:sp>
      <p:sp>
        <p:nvSpPr>
          <p:cNvPr id="15" name="ZoneTexte 14"/>
          <p:cNvSpPr txBox="1"/>
          <p:nvPr/>
        </p:nvSpPr>
        <p:spPr>
          <a:xfrm>
            <a:off x="1744133" y="2668597"/>
            <a:ext cx="1424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smtClean="0"/>
              <a:t>Hierarchical</a:t>
            </a:r>
          </a:p>
          <a:p>
            <a:pPr algn="ctr"/>
            <a:r>
              <a:rPr lang="en-GB" sz="2000" smtClean="0"/>
              <a:t>clustering</a:t>
            </a:r>
            <a:endParaRPr lang="en-GB" sz="200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94" y="4018186"/>
            <a:ext cx="3729027" cy="2722940"/>
          </a:xfrm>
          <a:prstGeom prst="rect">
            <a:avLst/>
          </a:prstGeom>
        </p:spPr>
      </p:pic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005618"/>
              </p:ext>
            </p:extLst>
          </p:nvPr>
        </p:nvGraphicFramePr>
        <p:xfrm>
          <a:off x="139700" y="1411297"/>
          <a:ext cx="4090988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9" name="…quation" r:id="rId4" imgW="2476500" imgH="774700" progId="Equation.3">
                  <p:embed/>
                </p:oleObj>
              </mc:Choice>
              <mc:Fallback>
                <p:oleObj name="…quation" r:id="rId4" imgW="24765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700" y="1411297"/>
                        <a:ext cx="4090988" cy="127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841760"/>
              </p:ext>
            </p:extLst>
          </p:nvPr>
        </p:nvGraphicFramePr>
        <p:xfrm>
          <a:off x="5214938" y="1431934"/>
          <a:ext cx="33147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0" name="…quation" r:id="rId6" imgW="2006600" imgH="749300" progId="Equation.3">
                  <p:embed/>
                </p:oleObj>
              </mc:Choice>
              <mc:Fallback>
                <p:oleObj name="…quation" r:id="rId6" imgW="20066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14938" y="1431934"/>
                        <a:ext cx="3314700" cy="1236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necteur droit avec flèche 20"/>
          <p:cNvCxnSpPr/>
          <p:nvPr/>
        </p:nvCxnSpPr>
        <p:spPr>
          <a:xfrm flipH="1">
            <a:off x="4230689" y="2235200"/>
            <a:ext cx="2141129" cy="17829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286933" y="2235200"/>
            <a:ext cx="595131" cy="17829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071601" y="2902042"/>
            <a:ext cx="114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smtClean="0"/>
              <a:t>Heatmap</a:t>
            </a:r>
            <a:endParaRPr lang="en-GB" sz="2000"/>
          </a:p>
        </p:txBody>
      </p:sp>
      <p:sp>
        <p:nvSpPr>
          <p:cNvPr id="9" name="Ellipse 8"/>
          <p:cNvSpPr/>
          <p:nvPr/>
        </p:nvSpPr>
        <p:spPr>
          <a:xfrm>
            <a:off x="5130807" y="3657620"/>
            <a:ext cx="1524000" cy="13038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llipse 23"/>
          <p:cNvSpPr/>
          <p:nvPr/>
        </p:nvSpPr>
        <p:spPr>
          <a:xfrm>
            <a:off x="7382934" y="3657620"/>
            <a:ext cx="1524000" cy="130386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80853" y="3931152"/>
            <a:ext cx="328898" cy="3288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083957" y="4083552"/>
            <a:ext cx="328898" cy="3288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633253" y="4412450"/>
            <a:ext cx="328898" cy="3288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8031408" y="3791120"/>
            <a:ext cx="328898" cy="3288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Multiplication 11"/>
          <p:cNvSpPr/>
          <p:nvPr/>
        </p:nvSpPr>
        <p:spPr>
          <a:xfrm>
            <a:off x="8038450" y="4206968"/>
            <a:ext cx="326618" cy="328898"/>
          </a:xfrm>
          <a:prstGeom prst="mathMultiply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ultiplication 28"/>
          <p:cNvSpPr/>
          <p:nvPr/>
        </p:nvSpPr>
        <p:spPr>
          <a:xfrm>
            <a:off x="7704790" y="4206968"/>
            <a:ext cx="326618" cy="328898"/>
          </a:xfrm>
          <a:prstGeom prst="mathMultiply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ultiplication 29"/>
          <p:cNvSpPr/>
          <p:nvPr/>
        </p:nvSpPr>
        <p:spPr>
          <a:xfrm>
            <a:off x="8365068" y="4206968"/>
            <a:ext cx="326618" cy="328898"/>
          </a:xfrm>
          <a:prstGeom prst="mathMultiply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Multiplication 30"/>
          <p:cNvSpPr/>
          <p:nvPr/>
        </p:nvSpPr>
        <p:spPr>
          <a:xfrm>
            <a:off x="8021517" y="4523817"/>
            <a:ext cx="326618" cy="328898"/>
          </a:xfrm>
          <a:prstGeom prst="mathMultiply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Multiplication 31"/>
          <p:cNvSpPr/>
          <p:nvPr/>
        </p:nvSpPr>
        <p:spPr>
          <a:xfrm>
            <a:off x="7687857" y="4523817"/>
            <a:ext cx="326618" cy="328898"/>
          </a:xfrm>
          <a:prstGeom prst="mathMultiply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Multiplication 32"/>
          <p:cNvSpPr/>
          <p:nvPr/>
        </p:nvSpPr>
        <p:spPr>
          <a:xfrm>
            <a:off x="8348135" y="4523817"/>
            <a:ext cx="326618" cy="328898"/>
          </a:xfrm>
          <a:prstGeom prst="mathMultiply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lèche courbée vers le bas 39"/>
          <p:cNvSpPr/>
          <p:nvPr/>
        </p:nvSpPr>
        <p:spPr>
          <a:xfrm>
            <a:off x="5809752" y="3053005"/>
            <a:ext cx="2436786" cy="469147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Flèche courbée vers le bas 40"/>
          <p:cNvSpPr/>
          <p:nvPr/>
        </p:nvSpPr>
        <p:spPr>
          <a:xfrm flipH="1" flipV="1">
            <a:off x="5809751" y="5139661"/>
            <a:ext cx="2436786" cy="469147"/>
          </a:xfrm>
          <a:prstGeom prst="curved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382991" y="2666740"/>
            <a:ext cx="137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100% similar</a:t>
            </a:r>
            <a:endParaRPr lang="en-GB" dirty="0"/>
          </a:p>
        </p:txBody>
      </p:sp>
      <p:sp>
        <p:nvSpPr>
          <p:cNvPr id="43" name="ZoneTexte 42"/>
          <p:cNvSpPr txBox="1"/>
          <p:nvPr/>
        </p:nvSpPr>
        <p:spPr>
          <a:xfrm>
            <a:off x="6450724" y="557434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14% similar</a:t>
            </a:r>
            <a:endParaRPr lang="en-GB"/>
          </a:p>
        </p:txBody>
      </p:sp>
      <p:sp>
        <p:nvSpPr>
          <p:cNvPr id="48" name="ZoneTexte 47"/>
          <p:cNvSpPr txBox="1"/>
          <p:nvPr/>
        </p:nvSpPr>
        <p:spPr>
          <a:xfrm>
            <a:off x="5777803" y="5875946"/>
            <a:ext cx="3044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Asymmetry can shows</a:t>
            </a:r>
          </a:p>
          <a:p>
            <a:pPr algn="ctr"/>
            <a:r>
              <a:rPr lang="en-GB" sz="2000" dirty="0"/>
              <a:t>i</a:t>
            </a:r>
            <a:r>
              <a:rPr lang="en-GB" sz="2000" dirty="0" smtClean="0"/>
              <a:t>nformation about diversity</a:t>
            </a:r>
            <a:endParaRPr lang="en-GB" sz="2000" dirty="0"/>
          </a:p>
        </p:txBody>
      </p:sp>
      <p:sp>
        <p:nvSpPr>
          <p:cNvPr id="49" name="ZoneTexte 48"/>
          <p:cNvSpPr txBox="1"/>
          <p:nvPr/>
        </p:nvSpPr>
        <p:spPr>
          <a:xfrm>
            <a:off x="5269861" y="485271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A</a:t>
            </a:r>
            <a:endParaRPr lang="en-GB"/>
          </a:p>
        </p:txBody>
      </p:sp>
      <p:sp>
        <p:nvSpPr>
          <p:cNvPr id="50" name="ZoneTexte 49"/>
          <p:cNvSpPr txBox="1"/>
          <p:nvPr/>
        </p:nvSpPr>
        <p:spPr>
          <a:xfrm>
            <a:off x="8513414" y="48694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B</a:t>
            </a:r>
            <a:endParaRPr lang="en-GB"/>
          </a:p>
        </p:txBody>
      </p:sp>
      <p:sp>
        <p:nvSpPr>
          <p:cNvPr id="5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71EB5FD-CA36-6145-83F7-0C46FE86BE0B}" type="slidenum">
              <a:rPr lang="en-GB" smtClean="0"/>
              <a:t>20</a:t>
            </a:fld>
            <a:endParaRPr lang="en-GB"/>
          </a:p>
        </p:txBody>
      </p:sp>
      <p:sp>
        <p:nvSpPr>
          <p:cNvPr id="54" name="Double flèche horizontale 53"/>
          <p:cNvSpPr/>
          <p:nvPr/>
        </p:nvSpPr>
        <p:spPr>
          <a:xfrm>
            <a:off x="6722541" y="4206968"/>
            <a:ext cx="609594" cy="205482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ZoneTexte 54"/>
          <p:cNvSpPr txBox="1"/>
          <p:nvPr/>
        </p:nvSpPr>
        <p:spPr>
          <a:xfrm>
            <a:off x="6654807" y="4388353"/>
            <a:ext cx="809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mtClean="0"/>
              <a:t>40%</a:t>
            </a:r>
          </a:p>
          <a:p>
            <a:pPr algn="ctr"/>
            <a:r>
              <a:rPr lang="en-GB" smtClean="0"/>
              <a:t>similar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1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 animBg="1"/>
      <p:bldP spid="24" grpId="0" animBg="1"/>
      <p:bldP spid="11" grpId="0" animBg="1"/>
      <p:bldP spid="26" grpId="0" animBg="1"/>
      <p:bldP spid="27" grpId="0" animBg="1"/>
      <p:bldP spid="28" grpId="0" animBg="1"/>
      <p:bldP spid="1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/>
      <p:bldP spid="43" grpId="0"/>
      <p:bldP spid="48" grpId="0"/>
      <p:bldP spid="49" grpId="0"/>
      <p:bldP spid="50" grpId="0"/>
      <p:bldP spid="54" grpId="0" animBg="1"/>
      <p:bldP spid="55" grpId="0"/>
      <p:bldP spid="5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35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err="1" smtClean="0"/>
              <a:t>Results</a:t>
            </a:r>
            <a:endParaRPr lang="en-US" sz="4000" noProof="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100" y="2230490"/>
            <a:ext cx="4646063" cy="34073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74928" y="2195120"/>
            <a:ext cx="3958394" cy="3435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28" y="2280381"/>
            <a:ext cx="554795" cy="302694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285019" y="5394340"/>
            <a:ext cx="2502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/>
              <a:t>Hierarchical</a:t>
            </a:r>
            <a:r>
              <a:rPr lang="fr-FR" sz="2000" dirty="0" smtClean="0"/>
              <a:t> </a:t>
            </a:r>
            <a:r>
              <a:rPr lang="fr-FR" sz="2000" dirty="0" err="1"/>
              <a:t>c</a:t>
            </a:r>
            <a:r>
              <a:rPr lang="fr-FR" sz="2000" dirty="0" err="1" smtClean="0"/>
              <a:t>lustering</a:t>
            </a:r>
            <a:endParaRPr lang="fr-FR" sz="2000" dirty="0"/>
          </a:p>
          <a:p>
            <a:pPr algn="ctr"/>
            <a:r>
              <a:rPr lang="fr-FR" sz="2000" b="1" dirty="0"/>
              <a:t>r</a:t>
            </a:r>
            <a:r>
              <a:rPr lang="fr-FR" sz="2000" b="1" dirty="0" smtClean="0"/>
              <a:t>elative </a:t>
            </a:r>
            <a:r>
              <a:rPr lang="fr-FR" sz="2000" b="1" dirty="0" err="1" smtClean="0"/>
              <a:t>similarity</a:t>
            </a:r>
            <a:endParaRPr lang="fr-FR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1516414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sz="2600" dirty="0" smtClean="0"/>
              <a:t>Two things to compare with </a:t>
            </a:r>
            <a:r>
              <a:rPr lang="en-GB" sz="2600" dirty="0" err="1" smtClean="0"/>
              <a:t>Commet</a:t>
            </a:r>
            <a:endParaRPr lang="en-GB" sz="2200" dirty="0" smtClean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05" y="2465047"/>
            <a:ext cx="3729027" cy="272294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820237" y="5394340"/>
            <a:ext cx="2156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/>
              <a:t>Heatmap</a:t>
            </a:r>
            <a:endParaRPr lang="fr-FR" sz="2000" dirty="0"/>
          </a:p>
          <a:p>
            <a:pPr algn="ctr"/>
            <a:r>
              <a:rPr lang="fr-FR" sz="2000" b="1" dirty="0" err="1" smtClean="0"/>
              <a:t>absolute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similarity</a:t>
            </a:r>
            <a:endParaRPr lang="fr-FR" b="1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21</a:t>
            </a:fld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52405" y="2045786"/>
            <a:ext cx="1435323" cy="31494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21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69" y="969825"/>
            <a:ext cx="1963821" cy="122393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177759" y="632326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Compareads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3756"/>
            <a:ext cx="4652840" cy="470434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259" y="1065573"/>
            <a:ext cx="1736641" cy="112818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59510" y="600493"/>
            <a:ext cx="163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Commet (k=33)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295900" y="632126"/>
            <a:ext cx="144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Simka</a:t>
            </a:r>
            <a:r>
              <a:rPr lang="fr-FR" dirty="0" smtClean="0"/>
              <a:t> (k=31)</a:t>
            </a:r>
            <a:endParaRPr lang="fr-FR" dirty="0"/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457200" y="-81875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On 21 </a:t>
            </a:r>
            <a:r>
              <a:rPr lang="fr-FR" sz="3200" dirty="0" err="1" smtClean="0"/>
              <a:t>datasets</a:t>
            </a:r>
            <a:r>
              <a:rPr lang="fr-FR" sz="3200" dirty="0" smtClean="0"/>
              <a:t> </a:t>
            </a:r>
            <a:r>
              <a:rPr lang="fr-FR" sz="3200" dirty="0" err="1" smtClean="0"/>
              <a:t>from</a:t>
            </a:r>
            <a:r>
              <a:rPr lang="fr-FR" sz="3200" dirty="0" smtClean="0"/>
              <a:t> Tara </a:t>
            </a:r>
            <a:r>
              <a:rPr lang="fr-FR" sz="3200" dirty="0" err="1" smtClean="0"/>
              <a:t>Oceans</a:t>
            </a:r>
            <a:endParaRPr lang="en-US" sz="3200" noProof="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041" y="2210689"/>
            <a:ext cx="4609693" cy="46527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2598" y="1883833"/>
            <a:ext cx="4152900" cy="42418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97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457200" y="612363"/>
            <a:ext cx="163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Commet (k=33)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742437" y="975895"/>
            <a:ext cx="6381271" cy="59181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312" y="975895"/>
            <a:ext cx="6381272" cy="5882105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6196460" y="5039112"/>
            <a:ext cx="202485" cy="18872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6196460" y="1849407"/>
            <a:ext cx="202485" cy="18872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093775" y="629900"/>
            <a:ext cx="138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Simka</a:t>
            </a:r>
            <a:r>
              <a:rPr lang="fr-FR" dirty="0" smtClean="0"/>
              <a:t> (k=31)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604000" y="927316"/>
            <a:ext cx="5384800" cy="5930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933" y="1039881"/>
            <a:ext cx="762000" cy="52254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519744" y="963380"/>
            <a:ext cx="5384800" cy="5930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957" y="927316"/>
            <a:ext cx="495300" cy="5371882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457200" y="-81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On 21 </a:t>
            </a:r>
            <a:r>
              <a:rPr lang="fr-FR" sz="3200" dirty="0" err="1" smtClean="0"/>
              <a:t>datasets</a:t>
            </a:r>
            <a:r>
              <a:rPr lang="fr-FR" sz="3200" dirty="0" smtClean="0"/>
              <a:t> </a:t>
            </a:r>
            <a:r>
              <a:rPr lang="fr-FR" sz="3200" dirty="0" err="1" smtClean="0"/>
              <a:t>from</a:t>
            </a:r>
            <a:r>
              <a:rPr lang="fr-FR" sz="3200" dirty="0" smtClean="0"/>
              <a:t> Tara </a:t>
            </a:r>
            <a:r>
              <a:rPr lang="fr-FR" sz="3200" dirty="0" err="1" smtClean="0"/>
              <a:t>Oceans</a:t>
            </a:r>
            <a:endParaRPr lang="en-US" sz="3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72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578"/>
            <a:ext cx="8229600" cy="1143000"/>
          </a:xfrm>
        </p:spPr>
        <p:txBody>
          <a:bodyPr>
            <a:noAutofit/>
          </a:bodyPr>
          <a:lstStyle/>
          <a:p>
            <a:r>
              <a:rPr lang="fr-FR" sz="4000" dirty="0" err="1" smtClean="0"/>
              <a:t>Other</a:t>
            </a:r>
            <a:r>
              <a:rPr lang="fr-FR" sz="4000" dirty="0" smtClean="0"/>
              <a:t> </a:t>
            </a:r>
            <a:r>
              <a:rPr lang="fr-FR" sz="4000" dirty="0" err="1" smtClean="0"/>
              <a:t>measures</a:t>
            </a:r>
            <a:r>
              <a:rPr lang="fr-FR" sz="4000" dirty="0" smtClean="0"/>
              <a:t> </a:t>
            </a:r>
            <a:r>
              <a:rPr lang="fr-FR" sz="4000" dirty="0" err="1" smtClean="0"/>
              <a:t>provided</a:t>
            </a:r>
            <a:endParaRPr lang="en-US" sz="4000" noProof="0" dirty="0"/>
          </a:p>
        </p:txBody>
      </p:sp>
      <p:sp>
        <p:nvSpPr>
          <p:cNvPr id="14" name="Rectangle 13"/>
          <p:cNvSpPr/>
          <p:nvPr/>
        </p:nvSpPr>
        <p:spPr>
          <a:xfrm>
            <a:off x="485563" y="1119398"/>
            <a:ext cx="9144000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200" dirty="0" smtClean="0">
                <a:cs typeface="Calibri"/>
              </a:rPr>
              <a:t>Transform the </a:t>
            </a:r>
            <a:r>
              <a:rPr lang="en-GB" sz="2200" b="1" dirty="0" smtClean="0">
                <a:cs typeface="Calibri"/>
              </a:rPr>
              <a:t>abundance vectors </a:t>
            </a:r>
            <a:r>
              <a:rPr lang="en-GB" sz="2200" dirty="0" smtClean="0">
                <a:cs typeface="Calibri"/>
              </a:rPr>
              <a:t>to get new measures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 smtClean="0">
                <a:cs typeface="Calibri"/>
              </a:rPr>
              <a:t>From </a:t>
            </a:r>
            <a:r>
              <a:rPr lang="en-GB" sz="2200" b="1" dirty="0" smtClean="0">
                <a:cs typeface="Calibri"/>
              </a:rPr>
              <a:t>abundance</a:t>
            </a:r>
            <a:r>
              <a:rPr lang="en-GB" sz="2200" dirty="0" smtClean="0">
                <a:cs typeface="Calibri"/>
              </a:rPr>
              <a:t> to </a:t>
            </a:r>
            <a:r>
              <a:rPr lang="en-GB" sz="2200" b="1" dirty="0" smtClean="0">
                <a:cs typeface="Calibri"/>
              </a:rPr>
              <a:t>presence/absence</a:t>
            </a:r>
          </a:p>
          <a:p>
            <a:pPr marL="800100" lvl="1" indent="-342900">
              <a:buFont typeface="Arial"/>
              <a:buChar char="•"/>
            </a:pPr>
            <a:endParaRPr lang="en-GB" sz="2200" dirty="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GB" sz="2200" dirty="0" smtClean="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GB" sz="2200" dirty="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GB" sz="2200" dirty="0" smtClean="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GB" sz="2200" dirty="0" smtClean="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GB" sz="2200" dirty="0">
              <a:cs typeface="Calibri"/>
            </a:endParaRPr>
          </a:p>
          <a:p>
            <a:pPr lvl="1"/>
            <a:endParaRPr lang="en-GB" sz="3000" dirty="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200" dirty="0" smtClean="0">
                <a:cs typeface="Calibri"/>
              </a:rPr>
              <a:t>Filtering potentially erroneous </a:t>
            </a:r>
            <a:r>
              <a:rPr lang="en-GB" sz="2200" dirty="0" err="1" smtClean="0">
                <a:cs typeface="Calibri"/>
              </a:rPr>
              <a:t>kmers</a:t>
            </a:r>
            <a:endParaRPr lang="en-GB" sz="2200" dirty="0" smtClean="0">
              <a:cs typeface="Calibri"/>
            </a:endParaRPr>
          </a:p>
          <a:p>
            <a:pPr marL="1257300" lvl="2" indent="-342900">
              <a:buFont typeface="Arial"/>
              <a:buChar char="•"/>
            </a:pPr>
            <a:r>
              <a:rPr lang="en-GB" sz="2200" dirty="0" smtClean="0">
                <a:cs typeface="Calibri"/>
              </a:rPr>
              <a:t>Discard </a:t>
            </a:r>
            <a:r>
              <a:rPr lang="en-GB" sz="2200" dirty="0" err="1" smtClean="0">
                <a:cs typeface="Calibri"/>
              </a:rPr>
              <a:t>kmer</a:t>
            </a:r>
            <a:r>
              <a:rPr lang="en-GB" sz="2200" dirty="0" smtClean="0">
                <a:cs typeface="Calibri"/>
              </a:rPr>
              <a:t> if </a:t>
            </a:r>
            <a:r>
              <a:rPr lang="en-GB" sz="2200" b="1" dirty="0" smtClean="0">
                <a:cs typeface="Calibri"/>
              </a:rPr>
              <a:t>specific</a:t>
            </a:r>
            <a:r>
              <a:rPr lang="en-GB" sz="2200" dirty="0" smtClean="0">
                <a:cs typeface="Calibri"/>
              </a:rPr>
              <a:t> (D=1) </a:t>
            </a:r>
            <a:r>
              <a:rPr lang="en-GB" sz="2200" u="sng" dirty="0" smtClean="0">
                <a:cs typeface="Calibri"/>
              </a:rPr>
              <a:t>and</a:t>
            </a:r>
            <a:r>
              <a:rPr lang="en-GB" sz="2200" dirty="0" smtClean="0">
                <a:cs typeface="Calibri"/>
              </a:rPr>
              <a:t> </a:t>
            </a:r>
            <a:r>
              <a:rPr lang="en-GB" sz="2200" b="1" dirty="0" smtClean="0">
                <a:cs typeface="Calibri"/>
              </a:rPr>
              <a:t>unique </a:t>
            </a:r>
            <a:r>
              <a:rPr lang="en-GB" sz="2200" dirty="0" smtClean="0">
                <a:cs typeface="Calibri"/>
              </a:rPr>
              <a:t>(Ni=1)</a:t>
            </a:r>
          </a:p>
          <a:p>
            <a:pPr marL="342900" indent="-342900">
              <a:buFont typeface="Arial"/>
              <a:buChar char="•"/>
            </a:pPr>
            <a:endParaRPr lang="en-GB" sz="22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GB" sz="2200" dirty="0" smtClean="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GB" sz="22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GB" sz="2200" dirty="0" smtClean="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GB" sz="2200" dirty="0" smtClean="0">
              <a:cs typeface="Calibri"/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16641"/>
              </p:ext>
            </p:extLst>
          </p:nvPr>
        </p:nvGraphicFramePr>
        <p:xfrm>
          <a:off x="5999407" y="2046945"/>
          <a:ext cx="1895060" cy="7416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957580"/>
                <a:gridCol w="322580"/>
                <a:gridCol w="311022"/>
                <a:gridCol w="3038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ACGATC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7" name="Connecteur droit avec flèche 16"/>
          <p:cNvCxnSpPr/>
          <p:nvPr/>
        </p:nvCxnSpPr>
        <p:spPr>
          <a:xfrm flipV="1">
            <a:off x="3901181" y="2301247"/>
            <a:ext cx="1922943" cy="27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462540"/>
              </p:ext>
            </p:extLst>
          </p:nvPr>
        </p:nvGraphicFramePr>
        <p:xfrm>
          <a:off x="1802925" y="2072803"/>
          <a:ext cx="1895060" cy="741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57580"/>
                <a:gridCol w="322580"/>
                <a:gridCol w="311022"/>
                <a:gridCol w="3038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ACGATC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3940225" y="2301247"/>
            <a:ext cx="1883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 </a:t>
            </a:r>
            <a:r>
              <a:rPr lang="en-GB" dirty="0" err="1" smtClean="0"/>
              <a:t>boolean</a:t>
            </a:r>
            <a:r>
              <a:rPr lang="en-GB" dirty="0" smtClean="0"/>
              <a:t> vector</a:t>
            </a: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869901"/>
              </p:ext>
            </p:extLst>
          </p:nvPr>
        </p:nvGraphicFramePr>
        <p:xfrm>
          <a:off x="2006121" y="5218478"/>
          <a:ext cx="1895060" cy="741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57580"/>
                <a:gridCol w="322580"/>
                <a:gridCol w="311022"/>
                <a:gridCol w="3038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ACGATC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827273" y="5886113"/>
            <a:ext cx="575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GB" sz="4000" dirty="0">
              <a:solidFill>
                <a:srgbClr val="FF0000"/>
              </a:solidFill>
            </a:endParaRP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61416"/>
              </p:ext>
            </p:extLst>
          </p:nvPr>
        </p:nvGraphicFramePr>
        <p:xfrm>
          <a:off x="4384869" y="5218478"/>
          <a:ext cx="1895060" cy="741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57580"/>
                <a:gridCol w="322580"/>
                <a:gridCol w="311022"/>
                <a:gridCol w="3038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ACGATC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078017"/>
              </p:ext>
            </p:extLst>
          </p:nvPr>
        </p:nvGraphicFramePr>
        <p:xfrm>
          <a:off x="6611988" y="5218478"/>
          <a:ext cx="1895060" cy="741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57580"/>
                <a:gridCol w="322580"/>
                <a:gridCol w="311022"/>
                <a:gridCol w="3038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ACGATC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ZoneTexte 39"/>
          <p:cNvSpPr txBox="1"/>
          <p:nvPr/>
        </p:nvSpPr>
        <p:spPr>
          <a:xfrm>
            <a:off x="7352597" y="5886113"/>
            <a:ext cx="618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GB" sz="4000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205395" y="5876068"/>
            <a:ext cx="618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GB" sz="4000" dirty="0">
              <a:solidFill>
                <a:srgbClr val="008000"/>
              </a:solidFill>
            </a:endParaRPr>
          </a:p>
        </p:txBody>
      </p:sp>
      <p:graphicFrame>
        <p:nvGraphicFramePr>
          <p:cNvPr id="42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897383"/>
              </p:ext>
            </p:extLst>
          </p:nvPr>
        </p:nvGraphicFramePr>
        <p:xfrm>
          <a:off x="6072188" y="3289300"/>
          <a:ext cx="266541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0" name="…quation" r:id="rId3" imgW="1612900" imgH="660400" progId="Equation.3">
                  <p:embed/>
                </p:oleObj>
              </mc:Choice>
              <mc:Fallback>
                <p:oleObj name="…quation" r:id="rId3" imgW="16129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72188" y="3289300"/>
                        <a:ext cx="2665412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318474"/>
              </p:ext>
            </p:extLst>
          </p:nvPr>
        </p:nvGraphicFramePr>
        <p:xfrm>
          <a:off x="3686175" y="3289300"/>
          <a:ext cx="25812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1" name="…quation" r:id="rId5" imgW="1562100" imgH="660400" progId="Equation.3">
                  <p:embed/>
                </p:oleObj>
              </mc:Choice>
              <mc:Fallback>
                <p:oleObj name="…quation" r:id="rId5" imgW="15621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86175" y="3289300"/>
                        <a:ext cx="2581275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746690" y="3059668"/>
            <a:ext cx="1849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cs typeface="Calibri"/>
              </a:rPr>
              <a:t>Jaccard</a:t>
            </a:r>
            <a:r>
              <a:rPr lang="en-GB" dirty="0" smtClean="0">
                <a:cs typeface="Calibri"/>
              </a:rPr>
              <a:t> similarity: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48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40" grpId="0"/>
      <p:bldP spid="41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0" y="8423"/>
            <a:ext cx="9144000" cy="1143000"/>
          </a:xfrm>
        </p:spPr>
        <p:txBody>
          <a:bodyPr>
            <a:noAutofit/>
          </a:bodyPr>
          <a:lstStyle/>
          <a:p>
            <a:r>
              <a:rPr lang="en-GB" smtClean="0"/>
              <a:t>Conclusion</a:t>
            </a:r>
            <a:endParaRPr lang="en-GB" sz="3800"/>
          </a:p>
        </p:txBody>
      </p:sp>
      <p:sp>
        <p:nvSpPr>
          <p:cNvPr id="43" name="Rectangle 42"/>
          <p:cNvSpPr/>
          <p:nvPr/>
        </p:nvSpPr>
        <p:spPr>
          <a:xfrm>
            <a:off x="300417" y="1119398"/>
            <a:ext cx="908065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600" dirty="0" err="1" smtClean="0"/>
              <a:t>Simka</a:t>
            </a:r>
            <a:endParaRPr lang="en-GB" sz="2600" dirty="0" smtClean="0"/>
          </a:p>
          <a:p>
            <a:endParaRPr lang="en-GB" sz="2600" dirty="0" smtClean="0"/>
          </a:p>
          <a:p>
            <a:pPr marL="800100" lvl="1" indent="-342900">
              <a:buFont typeface="Arial"/>
              <a:buChar char="•"/>
            </a:pPr>
            <a:r>
              <a:rPr lang="en-GB" sz="2200" dirty="0" smtClean="0"/>
              <a:t>New pairwise similarity functions based on </a:t>
            </a:r>
            <a:r>
              <a:rPr lang="en-GB" sz="2200" b="1" dirty="0" smtClean="0"/>
              <a:t>shared </a:t>
            </a:r>
            <a:r>
              <a:rPr lang="en-GB" sz="2200" b="1" dirty="0" err="1" smtClean="0"/>
              <a:t>kmers</a:t>
            </a:r>
            <a:endParaRPr lang="en-GB" sz="2200" b="1" dirty="0" smtClean="0"/>
          </a:p>
          <a:p>
            <a:pPr marL="800100" lvl="1" indent="-342900">
              <a:buFont typeface="Arial"/>
              <a:buChar char="•"/>
            </a:pPr>
            <a:r>
              <a:rPr lang="en-GB" sz="2200" dirty="0" smtClean="0"/>
              <a:t>Provides measures based on </a:t>
            </a:r>
            <a:r>
              <a:rPr lang="en-GB" sz="2200" b="1" dirty="0" smtClean="0"/>
              <a:t>abundance</a:t>
            </a:r>
            <a:r>
              <a:rPr lang="en-GB" sz="2200" dirty="0" smtClean="0"/>
              <a:t> and </a:t>
            </a:r>
            <a:r>
              <a:rPr lang="en-GB" sz="2200" b="1" dirty="0" smtClean="0"/>
              <a:t>presence/absence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 smtClean="0"/>
              <a:t>Results close to read-based methods</a:t>
            </a:r>
          </a:p>
          <a:p>
            <a:pPr marL="1257300" lvl="2" indent="-342900">
              <a:buFont typeface="Arial"/>
              <a:buChar char="•"/>
            </a:pPr>
            <a:endParaRPr lang="en-GB" sz="2200" dirty="0" smtClean="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200" dirty="0" smtClean="0">
                <a:cs typeface="Calibri"/>
              </a:rPr>
              <a:t>Fast and low memory thanks to the GATB library</a:t>
            </a:r>
          </a:p>
          <a:p>
            <a:pPr marL="1257300" lvl="2" indent="-342900">
              <a:buFont typeface="Arial"/>
              <a:buChar char="•"/>
            </a:pPr>
            <a:r>
              <a:rPr lang="en-GB" sz="2200" dirty="0" smtClean="0"/>
              <a:t>Execution time (21 Tara samples, 2.1G </a:t>
            </a:r>
            <a:r>
              <a:rPr lang="en-GB" sz="2200" dirty="0"/>
              <a:t>reads, </a:t>
            </a:r>
            <a:r>
              <a:rPr lang="en-GB" sz="2200" dirty="0" smtClean="0"/>
              <a:t>210GB </a:t>
            </a:r>
            <a:r>
              <a:rPr lang="en-GB" sz="2200" dirty="0"/>
              <a:t>data)</a:t>
            </a:r>
            <a:endParaRPr lang="en-GB" sz="2200" dirty="0" smtClean="0"/>
          </a:p>
          <a:p>
            <a:pPr marL="1714500" lvl="3" indent="-342900">
              <a:buFont typeface="Arial"/>
              <a:buChar char="•"/>
            </a:pPr>
            <a:r>
              <a:rPr lang="en-GB" sz="2200" dirty="0" err="1" smtClean="0"/>
              <a:t>Commet</a:t>
            </a:r>
            <a:r>
              <a:rPr lang="en-GB" sz="2200" dirty="0" smtClean="0"/>
              <a:t> (state of the art): </a:t>
            </a:r>
            <a:r>
              <a:rPr lang="en-GB" sz="2200" b="1" dirty="0" smtClean="0"/>
              <a:t>few weeks</a:t>
            </a:r>
          </a:p>
          <a:p>
            <a:pPr marL="1714500" lvl="3" indent="-342900">
              <a:buFont typeface="Arial"/>
              <a:buChar char="•"/>
            </a:pPr>
            <a:r>
              <a:rPr lang="en-GB" sz="2200" dirty="0" err="1" smtClean="0"/>
              <a:t>Simka</a:t>
            </a:r>
            <a:endParaRPr lang="en-GB" sz="2200" dirty="0" smtClean="0"/>
          </a:p>
          <a:p>
            <a:pPr marL="2171700" lvl="4" indent="-342900">
              <a:buFont typeface="Arial"/>
              <a:buChar char="•"/>
            </a:pPr>
            <a:r>
              <a:rPr lang="en-GB" sz="2200" dirty="0" smtClean="0"/>
              <a:t>On cluster: </a:t>
            </a:r>
            <a:r>
              <a:rPr lang="en-GB" sz="2200" b="1" dirty="0"/>
              <a:t>3</a:t>
            </a:r>
            <a:r>
              <a:rPr lang="en-GB" sz="2200" b="1" dirty="0" smtClean="0"/>
              <a:t>h</a:t>
            </a:r>
          </a:p>
          <a:p>
            <a:pPr marL="2171700" lvl="4" indent="-342900">
              <a:buFont typeface="Arial"/>
              <a:buChar char="•"/>
            </a:pPr>
            <a:r>
              <a:rPr lang="en-GB" sz="2200" dirty="0" smtClean="0"/>
              <a:t>On standard computer: 10h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392" y="5823807"/>
            <a:ext cx="26416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600" b="1" dirty="0">
                <a:cs typeface="Calibri"/>
              </a:rPr>
              <a:t>GATB</a:t>
            </a:r>
          </a:p>
          <a:p>
            <a:pPr algn="ctr"/>
            <a:r>
              <a:rPr lang="en-GB" sz="2200" dirty="0" err="1" smtClean="0">
                <a:cs typeface="Calibri"/>
              </a:rPr>
              <a:t>www.gatb.inria.fr</a:t>
            </a:r>
            <a:r>
              <a:rPr lang="en-GB" sz="2200" dirty="0" smtClean="0">
                <a:cs typeface="Calibri"/>
              </a:rPr>
              <a:t> </a:t>
            </a:r>
            <a:endParaRPr lang="en-GB" sz="2200" dirty="0"/>
          </a:p>
        </p:txBody>
      </p:sp>
      <p:sp>
        <p:nvSpPr>
          <p:cNvPr id="3" name="Rectangle 2"/>
          <p:cNvSpPr/>
          <p:nvPr/>
        </p:nvSpPr>
        <p:spPr>
          <a:xfrm>
            <a:off x="3420556" y="5823807"/>
            <a:ext cx="4572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GB" sz="2600" b="1" dirty="0" err="1">
                <a:cs typeface="Calibri"/>
              </a:rPr>
              <a:t>Simka</a:t>
            </a:r>
            <a:endParaRPr lang="en-GB" sz="2600" b="1" dirty="0">
              <a:cs typeface="Calibri"/>
            </a:endParaRPr>
          </a:p>
          <a:p>
            <a:pPr algn="ctr"/>
            <a:r>
              <a:rPr lang="en-GB" sz="2200" dirty="0" err="1" smtClean="0">
                <a:cs typeface="Calibri"/>
              </a:rPr>
              <a:t>www.gatb.fr</a:t>
            </a:r>
            <a:r>
              <a:rPr lang="en-GB" sz="2200" dirty="0">
                <a:cs typeface="Calibri"/>
              </a:rPr>
              <a:t>/software/</a:t>
            </a:r>
            <a:r>
              <a:rPr lang="en-GB" sz="2200" dirty="0" err="1" smtClean="0">
                <a:cs typeface="Calibri"/>
              </a:rPr>
              <a:t>simka</a:t>
            </a:r>
            <a:endParaRPr lang="en-GB" sz="2200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4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0" y="-127041"/>
            <a:ext cx="9144000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Perspectives</a:t>
            </a:r>
            <a:endParaRPr lang="en-GB" sz="3800" dirty="0"/>
          </a:p>
        </p:txBody>
      </p:sp>
      <p:sp>
        <p:nvSpPr>
          <p:cNvPr id="43" name="Rectangle 42"/>
          <p:cNvSpPr/>
          <p:nvPr/>
        </p:nvSpPr>
        <p:spPr>
          <a:xfrm>
            <a:off x="524934" y="967006"/>
            <a:ext cx="9144000" cy="584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GB" sz="2200" dirty="0" smtClean="0">
                <a:cs typeface="Calibri"/>
              </a:rPr>
              <a:t>Add similarity measures well used in </a:t>
            </a:r>
            <a:r>
              <a:rPr lang="en-GB" sz="2200" dirty="0">
                <a:cs typeface="Calibri"/>
              </a:rPr>
              <a:t>ecology (Ex: Bray </a:t>
            </a:r>
            <a:r>
              <a:rPr lang="en-GB" sz="2200" dirty="0" smtClean="0">
                <a:cs typeface="Calibri"/>
              </a:rPr>
              <a:t>Curtis)</a:t>
            </a:r>
          </a:p>
          <a:p>
            <a:endParaRPr lang="en-GB" sz="2200" dirty="0">
              <a:cs typeface="Calibri"/>
            </a:endParaRPr>
          </a:p>
          <a:p>
            <a:endParaRPr lang="en-GB" sz="2200" dirty="0" smtClean="0">
              <a:cs typeface="Calibri"/>
            </a:endParaRPr>
          </a:p>
          <a:p>
            <a:endParaRPr lang="en-GB" sz="2200" dirty="0">
              <a:cs typeface="Calibri"/>
            </a:endParaRPr>
          </a:p>
          <a:p>
            <a:endParaRPr lang="en-GB" sz="2200" dirty="0" smtClean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Bootstrapping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 smtClean="0"/>
              <a:t>Test the robustness of </a:t>
            </a:r>
            <a:r>
              <a:rPr lang="en-GB" sz="2200" dirty="0" err="1" smtClean="0"/>
              <a:t>Simka</a:t>
            </a:r>
            <a:endParaRPr lang="en-GB" sz="2200" dirty="0" smtClean="0"/>
          </a:p>
          <a:p>
            <a:pPr marL="1257300" lvl="2" indent="-342900">
              <a:buFont typeface="Arial"/>
              <a:buChar char="•"/>
            </a:pPr>
            <a:r>
              <a:rPr lang="en-GB" sz="2200" dirty="0" smtClean="0"/>
              <a:t>Are there differences between using 100M or 10M reads?</a:t>
            </a:r>
          </a:p>
          <a:p>
            <a:pPr marL="1257300" lvl="2" indent="-342900">
              <a:buFont typeface="Arial"/>
              <a:buChar char="•"/>
            </a:pPr>
            <a:r>
              <a:rPr lang="en-GB" sz="2200" dirty="0" smtClean="0"/>
              <a:t>Provides similarity matrix with confidence intervals</a:t>
            </a:r>
          </a:p>
          <a:p>
            <a:pPr marL="1714500" lvl="3" indent="-342900">
              <a:buFont typeface="Arial"/>
              <a:buChar char="•"/>
            </a:pPr>
            <a:r>
              <a:rPr lang="en-GB" sz="2200" dirty="0" err="1" smtClean="0"/>
              <a:t>Sim</a:t>
            </a:r>
            <a:r>
              <a:rPr lang="en-GB" sz="2200" dirty="0" smtClean="0"/>
              <a:t>(A, B) = 23% </a:t>
            </a:r>
            <a:r>
              <a:rPr lang="en-GB" sz="2200" b="1" dirty="0" smtClean="0"/>
              <a:t>±0.6%</a:t>
            </a:r>
            <a:endParaRPr lang="en-GB" sz="2200" dirty="0" smtClean="0"/>
          </a:p>
          <a:p>
            <a:pPr marL="800100" lvl="1" indent="-342900">
              <a:buFont typeface="Arial"/>
              <a:buChar char="•"/>
            </a:pPr>
            <a:r>
              <a:rPr lang="en-GB" sz="2200" dirty="0" smtClean="0"/>
              <a:t>Add confidence levels to </a:t>
            </a:r>
            <a:r>
              <a:rPr lang="en-GB" sz="2200" dirty="0" err="1" smtClean="0"/>
              <a:t>dendrogram</a:t>
            </a:r>
            <a:endParaRPr lang="en-GB" sz="2200" dirty="0" smtClean="0"/>
          </a:p>
          <a:p>
            <a:pPr marL="800100" lvl="1" indent="-342900">
              <a:buFont typeface="Arial"/>
              <a:buChar char="•"/>
            </a:pPr>
            <a:endParaRPr lang="en-GB" sz="2200" dirty="0"/>
          </a:p>
          <a:p>
            <a:pPr marL="342900" indent="-342900">
              <a:buFont typeface="Arial"/>
              <a:buChar char="•"/>
            </a:pPr>
            <a:r>
              <a:rPr lang="en-GB" sz="2200" dirty="0" err="1" smtClean="0"/>
              <a:t>Simka</a:t>
            </a:r>
            <a:r>
              <a:rPr lang="en-GB" sz="2200" dirty="0" smtClean="0"/>
              <a:t> </a:t>
            </a:r>
            <a:r>
              <a:rPr lang="en-GB" sz="2200" dirty="0" err="1" smtClean="0"/>
              <a:t>Potara</a:t>
            </a:r>
            <a:endParaRPr lang="en-GB" sz="2200" dirty="0" smtClean="0"/>
          </a:p>
          <a:p>
            <a:pPr marL="800100" lvl="1" indent="-342900">
              <a:buFont typeface="Arial"/>
              <a:buChar char="•"/>
            </a:pPr>
            <a:r>
              <a:rPr lang="en-GB" sz="2200" dirty="0" smtClean="0"/>
              <a:t>For </a:t>
            </a:r>
            <a:r>
              <a:rPr lang="en-GB" sz="2200" dirty="0"/>
              <a:t>cluster and cloud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 err="1"/>
              <a:t>MapReduce</a:t>
            </a:r>
            <a:r>
              <a:rPr lang="en-GB" sz="2200" dirty="0"/>
              <a:t> </a:t>
            </a:r>
            <a:r>
              <a:rPr lang="en-GB" sz="2200" dirty="0" smtClean="0"/>
              <a:t>model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 smtClean="0"/>
              <a:t>Process huge amount of data</a:t>
            </a:r>
            <a:endParaRPr lang="en-GB" sz="2200" dirty="0">
              <a:cs typeface="Calibri"/>
            </a:endParaRPr>
          </a:p>
          <a:p>
            <a:pPr marL="1257300" lvl="2" indent="-342900">
              <a:buFont typeface="Arial"/>
              <a:buChar char="•"/>
            </a:pPr>
            <a:r>
              <a:rPr lang="en-GB" sz="2200" b="1" dirty="0">
                <a:cs typeface="Calibri"/>
              </a:rPr>
              <a:t>130</a:t>
            </a:r>
            <a:r>
              <a:rPr lang="en-GB" sz="2200" dirty="0">
                <a:cs typeface="Calibri"/>
              </a:rPr>
              <a:t> </a:t>
            </a:r>
            <a:r>
              <a:rPr lang="en-GB" sz="2200" b="1" dirty="0">
                <a:cs typeface="Calibri"/>
              </a:rPr>
              <a:t>Tara samples </a:t>
            </a:r>
            <a:r>
              <a:rPr lang="en-GB" sz="2200" dirty="0">
                <a:cs typeface="Calibri"/>
              </a:rPr>
              <a:t>(13G reads</a:t>
            </a:r>
            <a:r>
              <a:rPr lang="en-GB" sz="2200" dirty="0"/>
              <a:t>, </a:t>
            </a:r>
            <a:r>
              <a:rPr lang="en-GB" sz="2200" dirty="0" smtClean="0"/>
              <a:t>1.3TB </a:t>
            </a:r>
            <a:r>
              <a:rPr lang="en-GB" sz="2200" dirty="0"/>
              <a:t>data</a:t>
            </a:r>
            <a:r>
              <a:rPr lang="en-GB" sz="2200" dirty="0">
                <a:cs typeface="Calibri"/>
              </a:rPr>
              <a:t>) compared in </a:t>
            </a:r>
            <a:r>
              <a:rPr lang="en-GB" sz="2200" b="1" dirty="0">
                <a:cs typeface="Calibri"/>
              </a:rPr>
              <a:t>&lt;</a:t>
            </a:r>
            <a:r>
              <a:rPr lang="en-GB" sz="2200" dirty="0">
                <a:cs typeface="Calibri"/>
              </a:rPr>
              <a:t> </a:t>
            </a:r>
            <a:r>
              <a:rPr lang="en-GB" sz="2200" b="1" dirty="0">
                <a:cs typeface="Calibri"/>
              </a:rPr>
              <a:t>1 </a:t>
            </a:r>
            <a:r>
              <a:rPr lang="en-GB" sz="2200" b="1" dirty="0" smtClean="0">
                <a:cs typeface="Calibri"/>
              </a:rPr>
              <a:t>day</a:t>
            </a:r>
            <a:endParaRPr lang="en-GB" sz="2200" b="1" dirty="0">
              <a:cs typeface="Calibri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593412"/>
            <a:ext cx="2133600" cy="365125"/>
          </a:xfrm>
        </p:spPr>
        <p:txBody>
          <a:bodyPr/>
          <a:lstStyle/>
          <a:p>
            <a:fld id="{671EB5FD-CA36-6145-83F7-0C46FE86BE0B}" type="slidenum">
              <a:rPr lang="fr-FR" smtClean="0"/>
              <a:t>26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3362"/>
              </p:ext>
            </p:extLst>
          </p:nvPr>
        </p:nvGraphicFramePr>
        <p:xfrm>
          <a:off x="4847956" y="1536548"/>
          <a:ext cx="1895060" cy="7416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957580"/>
                <a:gridCol w="322580"/>
                <a:gridCol w="311022"/>
                <a:gridCol w="3038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/>
                        <a:t>kmer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 flipV="1">
            <a:off x="3884241" y="1878891"/>
            <a:ext cx="653886" cy="9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55639"/>
              </p:ext>
            </p:extLst>
          </p:nvPr>
        </p:nvGraphicFramePr>
        <p:xfrm>
          <a:off x="1785985" y="1547876"/>
          <a:ext cx="1895060" cy="741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57580"/>
                <a:gridCol w="322580"/>
                <a:gridCol w="311022"/>
                <a:gridCol w="3038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/>
                        <a:t>species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14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0" y="804274"/>
            <a:ext cx="9144000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Acknowledgements</a:t>
            </a:r>
            <a:endParaRPr lang="en-GB" sz="3800" dirty="0"/>
          </a:p>
        </p:txBody>
      </p:sp>
      <p:sp>
        <p:nvSpPr>
          <p:cNvPr id="43" name="Rectangle 42"/>
          <p:cNvSpPr/>
          <p:nvPr/>
        </p:nvSpPr>
        <p:spPr>
          <a:xfrm>
            <a:off x="-440267" y="1811805"/>
            <a:ext cx="4572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 smtClean="0"/>
              <a:t>PHD Supervisor</a:t>
            </a:r>
          </a:p>
          <a:p>
            <a:pPr algn="ctr"/>
            <a:r>
              <a:rPr lang="en-GB" sz="2000" dirty="0" smtClean="0"/>
              <a:t>---</a:t>
            </a:r>
          </a:p>
          <a:p>
            <a:pPr algn="ctr"/>
            <a:r>
              <a:rPr lang="en-GB" sz="2000" dirty="0" smtClean="0"/>
              <a:t>Claire Lemaitre</a:t>
            </a:r>
          </a:p>
          <a:p>
            <a:pPr algn="ctr"/>
            <a:r>
              <a:rPr lang="en-GB" sz="2000" dirty="0" smtClean="0"/>
              <a:t>Pierre </a:t>
            </a:r>
            <a:r>
              <a:rPr lang="en-GB" sz="2000" dirty="0" err="1" smtClean="0"/>
              <a:t>Peterlongo</a:t>
            </a:r>
            <a:endParaRPr lang="en-GB" sz="2000" dirty="0" smtClean="0"/>
          </a:p>
          <a:p>
            <a:pPr algn="ctr"/>
            <a:r>
              <a:rPr lang="en-GB" sz="2000" dirty="0" smtClean="0"/>
              <a:t>Dominique </a:t>
            </a:r>
            <a:r>
              <a:rPr lang="en-GB" sz="2000" dirty="0" err="1" smtClean="0"/>
              <a:t>Lavenier</a:t>
            </a:r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r>
              <a:rPr lang="en-GB" sz="2200" b="1" dirty="0" smtClean="0"/>
              <a:t>GATB </a:t>
            </a:r>
            <a:r>
              <a:rPr lang="en-GB" sz="2200" b="1" dirty="0" err="1" smtClean="0"/>
              <a:t>devs</a:t>
            </a:r>
            <a:endParaRPr lang="en-GB" sz="2200" b="1" dirty="0" smtClean="0"/>
          </a:p>
          <a:p>
            <a:pPr algn="ctr"/>
            <a:r>
              <a:rPr lang="en-GB" sz="2000" dirty="0" smtClean="0"/>
              <a:t>---</a:t>
            </a:r>
          </a:p>
          <a:p>
            <a:pPr algn="ctr"/>
            <a:r>
              <a:rPr lang="en-GB" sz="2000" dirty="0" err="1" smtClean="0"/>
              <a:t>Erwan</a:t>
            </a:r>
            <a:r>
              <a:rPr lang="en-GB" sz="2000" dirty="0" smtClean="0"/>
              <a:t> </a:t>
            </a:r>
            <a:r>
              <a:rPr lang="en-GB" sz="2000" dirty="0" err="1" smtClean="0"/>
              <a:t>Drezen</a:t>
            </a:r>
            <a:endParaRPr lang="en-GB" sz="2000" dirty="0" smtClean="0"/>
          </a:p>
          <a:p>
            <a:pPr algn="ctr"/>
            <a:r>
              <a:rPr lang="en-GB" sz="2000" dirty="0" smtClean="0"/>
              <a:t>Guillaume </a:t>
            </a:r>
            <a:r>
              <a:rPr lang="en-GB" sz="2000" dirty="0" err="1" smtClean="0"/>
              <a:t>Rizk</a:t>
            </a:r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r>
              <a:rPr lang="en-GB" sz="2200" b="1" dirty="0" err="1" smtClean="0"/>
              <a:t>Commet</a:t>
            </a:r>
            <a:endParaRPr lang="en-GB" sz="2200" b="1" dirty="0"/>
          </a:p>
          <a:p>
            <a:pPr algn="ctr"/>
            <a:r>
              <a:rPr lang="en-GB" sz="2000" dirty="0"/>
              <a:t>---</a:t>
            </a:r>
          </a:p>
          <a:p>
            <a:pPr algn="ctr"/>
            <a:r>
              <a:rPr lang="en-GB" sz="2000" dirty="0" smtClean="0"/>
              <a:t>Nicolas </a:t>
            </a:r>
            <a:r>
              <a:rPr lang="en-GB" sz="2000" dirty="0" err="1" smtClean="0"/>
              <a:t>Maillet</a:t>
            </a:r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27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252133" y="2798969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 smtClean="0"/>
              <a:t>INRA</a:t>
            </a:r>
          </a:p>
          <a:p>
            <a:pPr algn="ctr"/>
            <a:r>
              <a:rPr lang="en-GB" sz="2000" dirty="0" smtClean="0"/>
              <a:t>---</a:t>
            </a:r>
          </a:p>
          <a:p>
            <a:pPr algn="ctr"/>
            <a:r>
              <a:rPr lang="en-GB" sz="2000" dirty="0" err="1" smtClean="0"/>
              <a:t>Stéphane</a:t>
            </a:r>
            <a:r>
              <a:rPr lang="en-GB" sz="2000" dirty="0" smtClean="0"/>
              <a:t> </a:t>
            </a:r>
            <a:r>
              <a:rPr lang="en-GB" sz="2000" dirty="0"/>
              <a:t>Robin </a:t>
            </a:r>
            <a:endParaRPr lang="en-GB" sz="2000" dirty="0" smtClean="0"/>
          </a:p>
          <a:p>
            <a:pPr algn="ctr"/>
            <a:r>
              <a:rPr lang="en-GB" sz="2000" dirty="0" smtClean="0"/>
              <a:t>Sophie </a:t>
            </a:r>
            <a:r>
              <a:rPr lang="en-GB" sz="2000" dirty="0" err="1" smtClean="0"/>
              <a:t>Schbath</a:t>
            </a:r>
            <a:r>
              <a:rPr lang="en-GB" sz="2000" dirty="0" smtClean="0"/>
              <a:t> </a:t>
            </a:r>
          </a:p>
          <a:p>
            <a:pPr algn="ctr"/>
            <a:r>
              <a:rPr lang="en-GB" sz="2000" dirty="0" err="1" smtClean="0"/>
              <a:t>Mahendra</a:t>
            </a:r>
            <a:r>
              <a:rPr lang="en-GB" sz="2000" dirty="0" smtClean="0"/>
              <a:t> </a:t>
            </a:r>
            <a:r>
              <a:rPr lang="en-GB" sz="2000" dirty="0" err="1" smtClean="0"/>
              <a:t>Mariadassou</a:t>
            </a:r>
            <a:r>
              <a:rPr lang="en-GB" sz="2000" dirty="0" smtClean="0"/>
              <a:t> </a:t>
            </a:r>
          </a:p>
          <a:p>
            <a:pPr algn="ctr"/>
            <a:r>
              <a:rPr lang="en-GB" sz="2000" dirty="0" err="1" smtClean="0"/>
              <a:t>Julien</a:t>
            </a:r>
            <a:r>
              <a:rPr lang="en-GB" sz="2000" dirty="0" smtClean="0"/>
              <a:t> </a:t>
            </a:r>
            <a:r>
              <a:rPr lang="en-GB" sz="2000" dirty="0" err="1"/>
              <a:t>Chiquet</a:t>
            </a:r>
            <a:r>
              <a:rPr lang="en-GB" sz="2000" dirty="0"/>
              <a:t> </a:t>
            </a:r>
            <a:endParaRPr lang="en-GB" sz="2000" dirty="0" smtClean="0"/>
          </a:p>
          <a:p>
            <a:pPr algn="ctr"/>
            <a:r>
              <a:rPr lang="en-GB" sz="2000" dirty="0" smtClean="0"/>
              <a:t>Julie </a:t>
            </a:r>
            <a:r>
              <a:rPr lang="en-GB" sz="2000" dirty="0" err="1"/>
              <a:t>Aubert</a:t>
            </a:r>
            <a:r>
              <a:rPr lang="en-GB" sz="2000" dirty="0"/>
              <a:t> </a:t>
            </a:r>
            <a:endParaRPr lang="en-GB" sz="2000" dirty="0" smtClean="0"/>
          </a:p>
          <a:p>
            <a:pPr algn="ctr"/>
            <a:r>
              <a:rPr lang="en-GB" sz="2000" dirty="0" smtClean="0"/>
              <a:t>Sarah </a:t>
            </a:r>
            <a:r>
              <a:rPr lang="en-GB" sz="2000" dirty="0" err="1"/>
              <a:t>Ouadah</a:t>
            </a:r>
            <a:r>
              <a:rPr lang="en-GB" sz="2000" dirty="0"/>
              <a:t> </a:t>
            </a:r>
            <a:endParaRPr lang="en-GB" sz="2000" dirty="0" smtClean="0"/>
          </a:p>
          <a:p>
            <a:pPr algn="ctr"/>
            <a:r>
              <a:rPr lang="en-GB" sz="2000" dirty="0" smtClean="0"/>
              <a:t>Emilie </a:t>
            </a:r>
            <a:r>
              <a:rPr lang="en-GB" sz="2000" dirty="0" err="1"/>
              <a:t>Lebarbier</a:t>
            </a:r>
            <a:r>
              <a:rPr lang="en-GB" sz="2000" dirty="0"/>
              <a:t> </a:t>
            </a:r>
            <a:endParaRPr lang="en-GB" sz="2000" dirty="0" smtClean="0"/>
          </a:p>
          <a:p>
            <a:pPr algn="ctr"/>
            <a:endParaRPr lang="en-GB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22" y="242265"/>
            <a:ext cx="1717010" cy="744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77" y="187636"/>
            <a:ext cx="2218267" cy="7990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665" y="1148021"/>
            <a:ext cx="1761067" cy="10566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202" y="6013244"/>
            <a:ext cx="2184400" cy="74654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719" y="6133252"/>
            <a:ext cx="2831013" cy="6603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4144" y="161691"/>
            <a:ext cx="2012524" cy="824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2858" y="161691"/>
            <a:ext cx="1789009" cy="884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63076" y="2798969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200" b="1" dirty="0"/>
              <a:t>CEA</a:t>
            </a:r>
          </a:p>
          <a:p>
            <a:pPr algn="ctr"/>
            <a:r>
              <a:rPr lang="en-GB" sz="2000" dirty="0"/>
              <a:t>---</a:t>
            </a:r>
          </a:p>
          <a:p>
            <a:pPr algn="ctr"/>
            <a:r>
              <a:rPr lang="en-GB" sz="2000" dirty="0"/>
              <a:t>Olivier </a:t>
            </a:r>
            <a:r>
              <a:rPr lang="en-GB" sz="2000" dirty="0" err="1"/>
              <a:t>Jaillon</a:t>
            </a:r>
            <a:r>
              <a:rPr lang="en-GB" sz="2000" dirty="0"/>
              <a:t> </a:t>
            </a:r>
          </a:p>
          <a:p>
            <a:pPr algn="ctr"/>
            <a:r>
              <a:rPr lang="en-GB" sz="2000" dirty="0"/>
              <a:t>Jean-Marc </a:t>
            </a:r>
            <a:r>
              <a:rPr lang="en-GB" sz="2000" dirty="0" err="1"/>
              <a:t>Aury</a:t>
            </a:r>
            <a:r>
              <a:rPr lang="en-GB" sz="2000" dirty="0"/>
              <a:t> </a:t>
            </a:r>
          </a:p>
          <a:p>
            <a:pPr algn="ctr"/>
            <a:r>
              <a:rPr lang="en-GB" sz="2000" dirty="0"/>
              <a:t>Eric Pelletier </a:t>
            </a:r>
          </a:p>
          <a:p>
            <a:pPr algn="ctr"/>
            <a:r>
              <a:rPr lang="en-GB" sz="2000" dirty="0"/>
              <a:t>Thomas </a:t>
            </a:r>
            <a:r>
              <a:rPr lang="en-GB" sz="2000" dirty="0" err="1" smtClean="0"/>
              <a:t>Vannier</a:t>
            </a:r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r>
              <a:rPr lang="en-GB" sz="2200" b="1" dirty="0"/>
              <a:t>Founded</a:t>
            </a:r>
          </a:p>
          <a:p>
            <a:pPr algn="ctr"/>
            <a:r>
              <a:rPr lang="en-GB" sz="2000" dirty="0"/>
              <a:t>---</a:t>
            </a:r>
          </a:p>
          <a:p>
            <a:pPr algn="ctr"/>
            <a:r>
              <a:rPr lang="en-GB" sz="2000" dirty="0"/>
              <a:t>ANR Hydrogen</a:t>
            </a:r>
          </a:p>
          <a:p>
            <a:pPr algn="ctr"/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4673601" y="2041379"/>
            <a:ext cx="2603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 smtClean="0"/>
              <a:t>Partners</a:t>
            </a:r>
          </a:p>
          <a:p>
            <a:pPr algn="ctr"/>
            <a:r>
              <a:rPr lang="en-GB" sz="2200" b="1" dirty="0" smtClean="0"/>
              <a:t>----------------------------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07231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3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110021"/>
            <a:ext cx="9144000" cy="1143000"/>
          </a:xfrm>
        </p:spPr>
        <p:txBody>
          <a:bodyPr>
            <a:normAutofit/>
          </a:bodyPr>
          <a:lstStyle/>
          <a:p>
            <a:r>
              <a:rPr lang="en-US" i="1" noProof="0" dirty="0" smtClean="0"/>
              <a:t>De novo </a:t>
            </a:r>
            <a:r>
              <a:rPr lang="en-US" dirty="0"/>
              <a:t>c</a:t>
            </a:r>
            <a:r>
              <a:rPr lang="en-US" noProof="0" dirty="0" err="1" smtClean="0"/>
              <a:t>omparative</a:t>
            </a:r>
            <a:r>
              <a:rPr lang="en-US" noProof="0" dirty="0" smtClean="0"/>
              <a:t> </a:t>
            </a:r>
            <a:r>
              <a:rPr lang="en-US" noProof="0" dirty="0" err="1" smtClean="0"/>
              <a:t>metagenomics</a:t>
            </a:r>
            <a:endParaRPr lang="en-US" sz="3600" noProof="0" dirty="0"/>
          </a:p>
        </p:txBody>
      </p:sp>
      <p:sp>
        <p:nvSpPr>
          <p:cNvPr id="9" name="Rectangle 8"/>
          <p:cNvSpPr/>
          <p:nvPr/>
        </p:nvSpPr>
        <p:spPr>
          <a:xfrm>
            <a:off x="322394" y="1089483"/>
            <a:ext cx="9144000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200" dirty="0" smtClean="0"/>
              <a:t>Sea water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 smtClean="0"/>
              <a:t>&lt;</a:t>
            </a:r>
            <a:r>
              <a:rPr lang="en-GB" sz="2200" dirty="0"/>
              <a:t> </a:t>
            </a:r>
            <a:r>
              <a:rPr lang="en-GB" sz="2200" dirty="0" smtClean="0"/>
              <a:t>5% assembled</a:t>
            </a:r>
            <a:r>
              <a:rPr lang="en-GB" sz="2200" dirty="0"/>
              <a:t> </a:t>
            </a:r>
            <a:r>
              <a:rPr lang="en-GB" sz="2200" dirty="0" smtClean="0"/>
              <a:t>reads</a:t>
            </a:r>
            <a:endParaRPr lang="en-GB" sz="2200" dirty="0"/>
          </a:p>
          <a:p>
            <a:pPr marL="800100" lvl="1" indent="-342900">
              <a:buFont typeface="Arial"/>
              <a:buChar char="•"/>
            </a:pPr>
            <a:r>
              <a:rPr lang="en-GB" sz="2200" dirty="0" smtClean="0"/>
              <a:t>&lt;</a:t>
            </a:r>
            <a:r>
              <a:rPr lang="en-GB" sz="2200" dirty="0"/>
              <a:t> </a:t>
            </a:r>
            <a:r>
              <a:rPr lang="en-GB" sz="2200" dirty="0" smtClean="0"/>
              <a:t>10% known species</a:t>
            </a:r>
          </a:p>
          <a:p>
            <a:pPr lvl="1"/>
            <a:endParaRPr lang="en-GB" sz="2200" dirty="0"/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Compare </a:t>
            </a:r>
            <a:r>
              <a:rPr lang="en-GB" sz="2200" b="1" dirty="0" smtClean="0"/>
              <a:t>environmental data </a:t>
            </a:r>
            <a:r>
              <a:rPr lang="en-GB" sz="2200" dirty="0" smtClean="0"/>
              <a:t>and </a:t>
            </a:r>
            <a:r>
              <a:rPr lang="en-GB" sz="2200" b="1" dirty="0" smtClean="0"/>
              <a:t>genomic contents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/>
              <a:t>Environmental characteristics of Agulhas rings affect </a:t>
            </a:r>
            <a:r>
              <a:rPr lang="en-GB" sz="2200" dirty="0" err="1"/>
              <a:t>interocean</a:t>
            </a:r>
            <a:endParaRPr lang="en-GB" sz="2200" dirty="0"/>
          </a:p>
          <a:p>
            <a:r>
              <a:rPr lang="en-GB" sz="2200" dirty="0"/>
              <a:t>     </a:t>
            </a:r>
            <a:r>
              <a:rPr lang="en-GB" sz="2200" dirty="0" smtClean="0"/>
              <a:t>		plankton </a:t>
            </a:r>
            <a:r>
              <a:rPr lang="en-GB" sz="2200" dirty="0"/>
              <a:t>transport. </a:t>
            </a:r>
            <a:r>
              <a:rPr lang="en-GB" sz="2200" dirty="0" err="1"/>
              <a:t>Villar</a:t>
            </a:r>
            <a:r>
              <a:rPr lang="en-GB" sz="2200" dirty="0"/>
              <a:t> </a:t>
            </a:r>
            <a:r>
              <a:rPr lang="en-GB" sz="2200" i="1" dirty="0"/>
              <a:t>et al. </a:t>
            </a:r>
            <a:r>
              <a:rPr lang="en-GB" sz="2200" dirty="0"/>
              <a:t>Science </a:t>
            </a:r>
            <a:r>
              <a:rPr lang="en-GB" sz="2200" dirty="0" smtClean="0"/>
              <a:t>2015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00" y="3601202"/>
            <a:ext cx="5444860" cy="30186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35876" y="4496145"/>
            <a:ext cx="27726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Similarities on</a:t>
            </a:r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Barcodes</a:t>
            </a:r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WGS</a:t>
            </a:r>
          </a:p>
          <a:p>
            <a:r>
              <a:rPr lang="en-GB" sz="2200" dirty="0" smtClean="0">
                <a:sym typeface="Wingdings"/>
              </a:rPr>
              <a:t>same conclusions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82327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8423"/>
            <a:ext cx="9144000" cy="1143000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Similarity between 2 samples</a:t>
            </a:r>
            <a:endParaRPr lang="en-US" sz="3600" noProof="0" dirty="0"/>
          </a:p>
        </p:txBody>
      </p:sp>
      <p:sp>
        <p:nvSpPr>
          <p:cNvPr id="13" name="Ellipse 12"/>
          <p:cNvSpPr/>
          <p:nvPr/>
        </p:nvSpPr>
        <p:spPr>
          <a:xfrm>
            <a:off x="2364086" y="3018416"/>
            <a:ext cx="1625600" cy="1557867"/>
          </a:xfrm>
          <a:prstGeom prst="ellipse">
            <a:avLst/>
          </a:prstGeom>
          <a:solidFill>
            <a:schemeClr val="tx2">
              <a:lumMod val="60000"/>
              <a:lumOff val="40000"/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97019" y="3018416"/>
            <a:ext cx="1642533" cy="1524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011786" y="2649084"/>
            <a:ext cx="49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989686" y="2662816"/>
            <a:ext cx="44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524952" y="3678816"/>
            <a:ext cx="986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specific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057419" y="3461884"/>
            <a:ext cx="98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specific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-406401" y="1725531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Idea: Similarity is given by the </a:t>
            </a:r>
            <a:r>
              <a:rPr lang="en-GB" sz="2600" b="1" dirty="0" smtClean="0"/>
              <a:t>size of the intersection</a:t>
            </a:r>
            <a:endParaRPr lang="en-GB" sz="2600" b="1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3511319" y="3831217"/>
            <a:ext cx="214015" cy="1070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578738" y="4901415"/>
            <a:ext cx="45995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/>
              <a:t>Intersection </a:t>
            </a:r>
            <a:r>
              <a:rPr lang="en-GB" sz="2200" dirty="0"/>
              <a:t>= number of </a:t>
            </a:r>
            <a:r>
              <a:rPr lang="en-GB" sz="2200" b="1" dirty="0"/>
              <a:t>similar </a:t>
            </a:r>
            <a:r>
              <a:rPr lang="en-GB" sz="2200" b="1" dirty="0" smtClean="0"/>
              <a:t>reads</a:t>
            </a:r>
            <a:endParaRPr lang="en-GB" sz="2200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4555067" y="3018416"/>
            <a:ext cx="1117600" cy="2850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672667" y="2750266"/>
            <a:ext cx="15695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</a:rPr>
              <a:t>100M reads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95997" y="3308669"/>
            <a:ext cx="2235198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600" dirty="0"/>
              <a:t>W</a:t>
            </a:r>
            <a:r>
              <a:rPr lang="en-GB" sz="2600" dirty="0" smtClean="0"/>
              <a:t>ould require </a:t>
            </a:r>
            <a:r>
              <a:rPr lang="en-GB" sz="2600" b="1" dirty="0" smtClean="0"/>
              <a:t>months</a:t>
            </a:r>
            <a:r>
              <a:rPr lang="en-GB" sz="2600" dirty="0" smtClean="0"/>
              <a:t> of computation</a:t>
            </a:r>
            <a:endParaRPr lang="en-GB" sz="2600" dirty="0"/>
          </a:p>
        </p:txBody>
      </p:sp>
      <p:sp>
        <p:nvSpPr>
          <p:cNvPr id="2" name="Rectangle 1"/>
          <p:cNvSpPr/>
          <p:nvPr/>
        </p:nvSpPr>
        <p:spPr>
          <a:xfrm>
            <a:off x="775416" y="5556646"/>
            <a:ext cx="6245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b="1" dirty="0" smtClean="0"/>
              <a:t>Similar: </a:t>
            </a:r>
            <a:r>
              <a:rPr lang="en-GB" sz="2200" dirty="0" smtClean="0"/>
              <a:t>alignment score &gt; 90%</a:t>
            </a:r>
          </a:p>
          <a:p>
            <a:pPr algn="ctr"/>
            <a:r>
              <a:rPr lang="en-GB" sz="2200" dirty="0" smtClean="0"/>
              <a:t>(Blast-like approaches, all-</a:t>
            </a:r>
            <a:r>
              <a:rPr lang="en-GB" sz="2200" dirty="0" err="1" smtClean="0"/>
              <a:t>vs</a:t>
            </a:r>
            <a:r>
              <a:rPr lang="en-GB" sz="2200" dirty="0" smtClean="0"/>
              <a:t>-all sequence alignment) </a:t>
            </a:r>
            <a:endParaRPr lang="en-GB" sz="2200" dirty="0"/>
          </a:p>
        </p:txBody>
      </p:sp>
      <p:sp>
        <p:nvSpPr>
          <p:cNvPr id="3" name="ZoneTexte 2"/>
          <p:cNvSpPr txBox="1"/>
          <p:nvPr/>
        </p:nvSpPr>
        <p:spPr>
          <a:xfrm>
            <a:off x="5440162" y="3463373"/>
            <a:ext cx="6727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GB" sz="50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7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0" y="8423"/>
            <a:ext cx="9144000" cy="1143000"/>
          </a:xfrm>
        </p:spPr>
        <p:txBody>
          <a:bodyPr>
            <a:noAutofit/>
          </a:bodyPr>
          <a:lstStyle/>
          <a:p>
            <a:r>
              <a:rPr lang="en-US" noProof="0" dirty="0" smtClean="0"/>
              <a:t>State of the art</a:t>
            </a:r>
            <a:endParaRPr lang="en-US" sz="3800" noProof="0" dirty="0"/>
          </a:p>
        </p:txBody>
      </p:sp>
      <p:sp>
        <p:nvSpPr>
          <p:cNvPr id="43" name="Rectangle 42"/>
          <p:cNvSpPr/>
          <p:nvPr/>
        </p:nvSpPr>
        <p:spPr>
          <a:xfrm>
            <a:off x="249613" y="1119398"/>
            <a:ext cx="9080654" cy="5570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err="1" smtClean="0"/>
              <a:t>Commet</a:t>
            </a:r>
            <a:r>
              <a:rPr lang="en-GB" sz="2600" dirty="0" smtClean="0"/>
              <a:t> </a:t>
            </a:r>
            <a:r>
              <a:rPr lang="en-GB" sz="2600" dirty="0"/>
              <a:t>(</a:t>
            </a:r>
            <a:r>
              <a:rPr lang="en-GB" sz="2600" dirty="0" err="1"/>
              <a:t>Maillet</a:t>
            </a:r>
            <a:r>
              <a:rPr lang="en-GB" sz="2600" dirty="0"/>
              <a:t> </a:t>
            </a:r>
            <a:r>
              <a:rPr lang="en-GB" sz="2600" i="1" dirty="0"/>
              <a:t>et al.</a:t>
            </a:r>
            <a:r>
              <a:rPr lang="en-GB" sz="2600" dirty="0"/>
              <a:t> IEEE BIBM 2014</a:t>
            </a:r>
            <a:r>
              <a:rPr lang="en-GB" sz="2600" dirty="0" smtClean="0"/>
              <a:t>)</a:t>
            </a:r>
            <a:endParaRPr lang="en-GB" sz="2600" dirty="0"/>
          </a:p>
          <a:p>
            <a:pPr marL="800100" lvl="1" indent="-342900">
              <a:buFont typeface="Arial"/>
              <a:buChar char="•"/>
            </a:pPr>
            <a:r>
              <a:rPr lang="en-US" sz="2200" dirty="0"/>
              <a:t>“</a:t>
            </a:r>
            <a:r>
              <a:rPr lang="en-US" sz="2200" b="1" dirty="0"/>
              <a:t>similar</a:t>
            </a:r>
            <a:r>
              <a:rPr lang="en-US" sz="2200" dirty="0"/>
              <a:t>”: share at least </a:t>
            </a:r>
            <a:r>
              <a:rPr lang="en-US" sz="2200" b="1" i="1" dirty="0"/>
              <a:t>t</a:t>
            </a:r>
            <a:r>
              <a:rPr lang="en-US" sz="2200" i="1" dirty="0"/>
              <a:t> </a:t>
            </a:r>
            <a:r>
              <a:rPr lang="en-US" sz="2200" dirty="0"/>
              <a:t>non-overlapping </a:t>
            </a:r>
            <a:r>
              <a:rPr lang="en-US" sz="2200" b="1" i="1" dirty="0" err="1" smtClean="0"/>
              <a:t>kmers</a:t>
            </a:r>
            <a:r>
              <a:rPr lang="en-US" sz="2200" dirty="0" smtClean="0"/>
              <a:t> (words of size k)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/>
              <a:t>Example: t=2:</a:t>
            </a:r>
          </a:p>
          <a:p>
            <a:pPr lvl="1"/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endParaRPr lang="en-US" sz="2200" dirty="0"/>
          </a:p>
          <a:p>
            <a:pPr marL="800100" lvl="1" indent="-342900">
              <a:buFont typeface="Arial"/>
              <a:buChar char="•"/>
            </a:pPr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endParaRPr lang="en-US" sz="2200" dirty="0"/>
          </a:p>
          <a:p>
            <a:pPr marL="800100" lvl="1" indent="-342900">
              <a:buFont typeface="Arial"/>
              <a:buChar char="•"/>
            </a:pPr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r>
              <a:rPr lang="en-US" sz="2200" dirty="0"/>
              <a:t>Computes one intersection in </a:t>
            </a:r>
            <a:r>
              <a:rPr lang="en-US" sz="2200" b="1" dirty="0"/>
              <a:t>few </a:t>
            </a:r>
            <a:r>
              <a:rPr lang="en-US" sz="2200" b="1" dirty="0" smtClean="0"/>
              <a:t>hours</a:t>
            </a:r>
            <a:endParaRPr lang="en-US" sz="2200" dirty="0" smtClean="0"/>
          </a:p>
          <a:p>
            <a:pPr marL="1257300" lvl="2" indent="-342900">
              <a:buFont typeface="Arial"/>
              <a:buChar char="•"/>
            </a:pPr>
            <a:r>
              <a:rPr lang="en-US" sz="2200" dirty="0" smtClean="0"/>
              <a:t>Alignment </a:t>
            </a:r>
            <a:r>
              <a:rPr lang="en-US" sz="2200" dirty="0"/>
              <a:t>free </a:t>
            </a:r>
            <a:r>
              <a:rPr lang="en-US" sz="2200" dirty="0" smtClean="0"/>
              <a:t>method</a:t>
            </a:r>
          </a:p>
          <a:p>
            <a:pPr marL="1257300" lvl="2" indent="-342900">
              <a:buFont typeface="Arial"/>
              <a:buChar char="•"/>
            </a:pPr>
            <a:r>
              <a:rPr lang="en-US" sz="2200" dirty="0" smtClean="0"/>
              <a:t>Only </a:t>
            </a:r>
            <a:r>
              <a:rPr lang="en-US" sz="2200" b="1" dirty="0" smtClean="0"/>
              <a:t>indexing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b="1" dirty="0" smtClean="0"/>
              <a:t>querying </a:t>
            </a:r>
            <a:r>
              <a:rPr lang="en-US" sz="2200" b="1" dirty="0" err="1" smtClean="0"/>
              <a:t>kmers</a:t>
            </a:r>
            <a:r>
              <a:rPr lang="en-US" sz="2200" dirty="0" smtClean="0"/>
              <a:t> </a:t>
            </a:r>
            <a:endParaRPr lang="en-US" sz="2200" dirty="0"/>
          </a:p>
          <a:p>
            <a:pPr marL="342900" indent="-342900">
              <a:buFont typeface="Arial"/>
              <a:buChar char="•"/>
            </a:pPr>
            <a:endParaRPr lang="en-US" sz="2200" i="1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809408" y="2923855"/>
            <a:ext cx="307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4399274" y="2940789"/>
            <a:ext cx="3073400" cy="0"/>
          </a:xfrm>
          <a:prstGeom prst="line">
            <a:avLst/>
          </a:prstGeom>
          <a:ln>
            <a:solidFill>
              <a:srgbClr val="C932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978742" y="2822255"/>
            <a:ext cx="1055158" cy="101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61742" y="2839189"/>
            <a:ext cx="1055158" cy="101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663609" y="2822255"/>
            <a:ext cx="1055158" cy="101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906343" y="2839189"/>
            <a:ext cx="1055158" cy="101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/>
          <p:cNvSpPr txBox="1"/>
          <p:nvPr/>
        </p:nvSpPr>
        <p:spPr>
          <a:xfrm>
            <a:off x="4661742" y="2482557"/>
            <a:ext cx="105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ACTGACT</a:t>
            </a:r>
            <a:endParaRPr lang="en-US" dirty="0"/>
          </a:p>
        </p:txBody>
      </p:sp>
      <p:sp>
        <p:nvSpPr>
          <p:cNvPr id="51" name="ZoneTexte 50"/>
          <p:cNvSpPr txBox="1"/>
          <p:nvPr/>
        </p:nvSpPr>
        <p:spPr>
          <a:xfrm>
            <a:off x="978742" y="2440223"/>
            <a:ext cx="105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ACTGACT</a:t>
            </a:r>
            <a:endParaRPr lang="en-US" dirty="0"/>
          </a:p>
        </p:txBody>
      </p:sp>
      <p:sp>
        <p:nvSpPr>
          <p:cNvPr id="52" name="ZoneTexte 51"/>
          <p:cNvSpPr txBox="1"/>
          <p:nvPr/>
        </p:nvSpPr>
        <p:spPr>
          <a:xfrm>
            <a:off x="2663609" y="2459325"/>
            <a:ext cx="105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CGTTAGT</a:t>
            </a:r>
            <a:endParaRPr lang="en-US" dirty="0"/>
          </a:p>
        </p:txBody>
      </p:sp>
      <p:sp>
        <p:nvSpPr>
          <p:cNvPr id="53" name="ZoneTexte 52"/>
          <p:cNvSpPr txBox="1"/>
          <p:nvPr/>
        </p:nvSpPr>
        <p:spPr>
          <a:xfrm>
            <a:off x="5906342" y="2496393"/>
            <a:ext cx="105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CGTTAGT</a:t>
            </a:r>
            <a:endParaRPr lang="en-US" dirty="0"/>
          </a:p>
        </p:txBody>
      </p:sp>
      <p:sp>
        <p:nvSpPr>
          <p:cNvPr id="54" name="Ellipse 53"/>
          <p:cNvSpPr/>
          <p:nvPr/>
        </p:nvSpPr>
        <p:spPr>
          <a:xfrm>
            <a:off x="2748274" y="3376590"/>
            <a:ext cx="1625600" cy="1557867"/>
          </a:xfrm>
          <a:prstGeom prst="ellipse">
            <a:avLst/>
          </a:prstGeom>
          <a:solidFill>
            <a:schemeClr val="tx2">
              <a:lumMod val="60000"/>
              <a:lumOff val="40000"/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3781207" y="3376590"/>
            <a:ext cx="1642533" cy="1524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3395974" y="4886821"/>
            <a:ext cx="49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4373874" y="4900553"/>
            <a:ext cx="44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2909140" y="4036990"/>
            <a:ext cx="986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specific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4441607" y="3820058"/>
            <a:ext cx="98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specific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034548" y="3373366"/>
            <a:ext cx="2876252" cy="20928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600" dirty="0">
                <a:solidFill>
                  <a:schemeClr val="tx1"/>
                </a:solidFill>
              </a:rPr>
              <a:t>Does not scale on </a:t>
            </a:r>
            <a:r>
              <a:rPr lang="en-GB" sz="2600" dirty="0" smtClean="0">
                <a:solidFill>
                  <a:schemeClr val="tx1"/>
                </a:solidFill>
              </a:rPr>
              <a:t>large </a:t>
            </a:r>
            <a:r>
              <a:rPr lang="en-GB" sz="2600" dirty="0" err="1" smtClean="0">
                <a:solidFill>
                  <a:schemeClr val="tx1"/>
                </a:solidFill>
              </a:rPr>
              <a:t>metagenomic</a:t>
            </a:r>
            <a:endParaRPr lang="en-GB" sz="2600" dirty="0" smtClean="0">
              <a:solidFill>
                <a:schemeClr val="tx1"/>
              </a:solidFill>
            </a:endParaRPr>
          </a:p>
          <a:p>
            <a:pPr algn="ctr"/>
            <a:r>
              <a:rPr lang="en-GB" sz="2600" dirty="0" smtClean="0">
                <a:solidFill>
                  <a:schemeClr val="tx1"/>
                </a:solidFill>
              </a:rPr>
              <a:t>projects :</a:t>
            </a:r>
          </a:p>
          <a:p>
            <a:pPr algn="ctr"/>
            <a:r>
              <a:rPr lang="en-GB" sz="2600" b="1" dirty="0" smtClean="0">
                <a:solidFill>
                  <a:schemeClr val="tx1"/>
                </a:solidFill>
              </a:rPr>
              <a:t>N</a:t>
            </a:r>
            <a:r>
              <a:rPr lang="en-GB" sz="2600" b="1" dirty="0">
                <a:solidFill>
                  <a:schemeClr val="tx1"/>
                </a:solidFill>
              </a:rPr>
              <a:t>(N-1) comparisons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102937" y="3048000"/>
            <a:ext cx="0" cy="9889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5</a:t>
            </a:fld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5423225" y="3957315"/>
            <a:ext cx="6727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GB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0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lipse 45"/>
          <p:cNvSpPr/>
          <p:nvPr/>
        </p:nvSpPr>
        <p:spPr>
          <a:xfrm>
            <a:off x="316466" y="2668657"/>
            <a:ext cx="1436468" cy="9042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Ellipse 41"/>
          <p:cNvSpPr/>
          <p:nvPr/>
        </p:nvSpPr>
        <p:spPr>
          <a:xfrm>
            <a:off x="5830350" y="2786112"/>
            <a:ext cx="2474719" cy="17914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810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 err="1" smtClean="0"/>
              <a:t>Simka</a:t>
            </a:r>
            <a:r>
              <a:rPr lang="en-GB" sz="4000" dirty="0" smtClean="0"/>
              <a:t>: comparing numerous datasets</a:t>
            </a:r>
            <a:endParaRPr lang="en-GB" sz="4000" dirty="0"/>
          </a:p>
        </p:txBody>
      </p:sp>
      <p:sp>
        <p:nvSpPr>
          <p:cNvPr id="7" name="ZoneTexte 6"/>
          <p:cNvSpPr txBox="1"/>
          <p:nvPr/>
        </p:nvSpPr>
        <p:spPr>
          <a:xfrm>
            <a:off x="829358" y="17363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457200" y="1045112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600" dirty="0" smtClean="0"/>
              <a:t>New representation of datasets</a:t>
            </a:r>
          </a:p>
          <a:p>
            <a:pPr marL="800100" lvl="2" indent="-342900">
              <a:buFont typeface="Arial"/>
              <a:buChar char="•"/>
            </a:pPr>
            <a:r>
              <a:rPr lang="en-GB" sz="2200" b="1" dirty="0" smtClean="0"/>
              <a:t>Not</a:t>
            </a:r>
            <a:r>
              <a:rPr lang="en-GB" sz="2200" dirty="0" smtClean="0"/>
              <a:t> viewed as a </a:t>
            </a:r>
            <a:r>
              <a:rPr lang="en-GB" sz="2200" b="1" dirty="0" smtClean="0"/>
              <a:t>read-set </a:t>
            </a:r>
            <a:r>
              <a:rPr lang="en-GB" sz="2200" dirty="0" smtClean="0"/>
              <a:t>anymore</a:t>
            </a:r>
          </a:p>
          <a:p>
            <a:pPr marL="800100" lvl="2" indent="-342900">
              <a:buFont typeface="Arial"/>
              <a:buChar char="•"/>
            </a:pPr>
            <a:r>
              <a:rPr lang="en-GB" sz="2200" dirty="0" smtClean="0"/>
              <a:t>But as a </a:t>
            </a:r>
            <a:r>
              <a:rPr lang="en-GB" sz="2200" b="1" dirty="0" smtClean="0"/>
              <a:t>bag </a:t>
            </a:r>
            <a:r>
              <a:rPr lang="en-GB" sz="2200" dirty="0" smtClean="0"/>
              <a:t>of its </a:t>
            </a:r>
            <a:r>
              <a:rPr lang="en-GB" sz="2200" b="1" dirty="0" smtClean="0"/>
              <a:t>overlapping </a:t>
            </a:r>
            <a:r>
              <a:rPr lang="en-GB" sz="2200" b="1" dirty="0" err="1" smtClean="0"/>
              <a:t>kmers</a:t>
            </a:r>
            <a:endParaRPr lang="en-GB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1455894" y="381162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2"/>
            <a:r>
              <a:rPr lang="en-GB" spc="600" dirty="0" smtClean="0">
                <a:solidFill>
                  <a:srgbClr val="FF0000"/>
                </a:solidFill>
                <a:latin typeface="Courier"/>
                <a:cs typeface="Courier"/>
              </a:rPr>
              <a:t>AAAACGAAAACG</a:t>
            </a:r>
          </a:p>
          <a:p>
            <a:pPr marL="457200" lvl="2"/>
            <a:endParaRPr lang="en-GB" spc="600" dirty="0">
              <a:latin typeface="Courier"/>
              <a:cs typeface="Courier"/>
            </a:endParaRPr>
          </a:p>
          <a:p>
            <a:pPr marL="457200" lvl="2"/>
            <a:r>
              <a:rPr lang="en-GB" spc="600" dirty="0" smtClean="0">
                <a:latin typeface="Courier"/>
                <a:cs typeface="Courier"/>
              </a:rPr>
              <a:t>AAAACG</a:t>
            </a:r>
            <a:endParaRPr lang="en-GB" spc="600" dirty="0">
              <a:latin typeface="Courier"/>
              <a:cs typeface="Courier"/>
            </a:endParaRPr>
          </a:p>
          <a:p>
            <a:pPr marL="457200" lvl="2"/>
            <a:r>
              <a:rPr lang="en-GB" spc="600" dirty="0">
                <a:latin typeface="Courier"/>
                <a:cs typeface="Courier"/>
              </a:rPr>
              <a:t> AAACGA</a:t>
            </a:r>
          </a:p>
          <a:p>
            <a:pPr marL="457200" lvl="2"/>
            <a:r>
              <a:rPr lang="en-GB" spc="600" dirty="0">
                <a:latin typeface="Courier"/>
                <a:cs typeface="Courier"/>
              </a:rPr>
              <a:t>  </a:t>
            </a:r>
            <a:r>
              <a:rPr lang="en-GB" spc="600" dirty="0" smtClean="0">
                <a:latin typeface="Courier"/>
                <a:cs typeface="Courier"/>
              </a:rPr>
              <a:t>AACGAA</a:t>
            </a:r>
          </a:p>
          <a:p>
            <a:pPr marL="457200" lvl="2"/>
            <a:r>
              <a:rPr lang="en-GB" spc="600" dirty="0">
                <a:latin typeface="Courier"/>
                <a:cs typeface="Courier"/>
              </a:rPr>
              <a:t>	</a:t>
            </a:r>
            <a:r>
              <a:rPr lang="en-GB" spc="600" dirty="0" smtClean="0">
                <a:latin typeface="Courier"/>
                <a:cs typeface="Courier"/>
              </a:rPr>
              <a:t>	... </a:t>
            </a:r>
          </a:p>
          <a:p>
            <a:pPr marL="457200" lvl="2"/>
            <a:r>
              <a:rPr lang="en-GB" spc="600" dirty="0">
                <a:latin typeface="Courier"/>
                <a:cs typeface="Courier"/>
              </a:rPr>
              <a:t> </a:t>
            </a:r>
            <a:r>
              <a:rPr lang="en-GB" spc="600" dirty="0" smtClean="0">
                <a:latin typeface="Courier"/>
                <a:cs typeface="Courier"/>
              </a:rPr>
              <a:t>     AAAACG</a:t>
            </a:r>
            <a:endParaRPr lang="en-GB" dirty="0"/>
          </a:p>
        </p:txBody>
      </p:sp>
      <p:sp>
        <p:nvSpPr>
          <p:cNvPr id="27" name="ZoneTexte 26"/>
          <p:cNvSpPr txBox="1"/>
          <p:nvPr/>
        </p:nvSpPr>
        <p:spPr>
          <a:xfrm>
            <a:off x="241316" y="2877215"/>
            <a:ext cx="1543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r</a:t>
            </a:r>
            <a:r>
              <a:rPr lang="en-GB" sz="2200" dirty="0" smtClean="0"/>
              <a:t>eads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8399" y="2206773"/>
            <a:ext cx="11592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r</a:t>
            </a:r>
            <a:r>
              <a:rPr lang="en-GB" sz="2200" b="1" dirty="0" smtClean="0">
                <a:solidFill>
                  <a:srgbClr val="FF0000"/>
                </a:solidFill>
              </a:rPr>
              <a:t>ead-set</a:t>
            </a:r>
            <a:endParaRPr lang="en-GB" sz="2200" b="1" dirty="0">
              <a:solidFill>
                <a:srgbClr val="FF0000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1947336" y="4304899"/>
            <a:ext cx="30141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762613" y="2355225"/>
            <a:ext cx="13027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err="1" smtClean="0"/>
              <a:t>kmer</a:t>
            </a:r>
            <a:r>
              <a:rPr lang="en-GB" sz="2200" dirty="0" smtClean="0"/>
              <a:t>-bag</a:t>
            </a:r>
            <a:endParaRPr lang="en-GB" sz="2200" dirty="0"/>
          </a:p>
        </p:txBody>
      </p:sp>
      <p:sp>
        <p:nvSpPr>
          <p:cNvPr id="37" name="Rectangle 36"/>
          <p:cNvSpPr/>
          <p:nvPr/>
        </p:nvSpPr>
        <p:spPr>
          <a:xfrm>
            <a:off x="5694881" y="2858102"/>
            <a:ext cx="23760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ctr"/>
            <a:r>
              <a:rPr lang="en-GB" spc="600" dirty="0" smtClean="0">
                <a:latin typeface="Courier"/>
                <a:cs typeface="Courier"/>
              </a:rPr>
              <a:t>AAAACG</a:t>
            </a:r>
          </a:p>
          <a:p>
            <a:pPr marL="457200" lvl="2" algn="ctr"/>
            <a:r>
              <a:rPr lang="en-GB" spc="600" dirty="0" smtClean="0">
                <a:latin typeface="Courier"/>
                <a:cs typeface="Courier"/>
              </a:rPr>
              <a:t>AAACGA</a:t>
            </a:r>
          </a:p>
          <a:p>
            <a:pPr marL="457200" lvl="2" algn="ctr"/>
            <a:r>
              <a:rPr lang="en-GB" spc="600" dirty="0" smtClean="0">
                <a:latin typeface="Courier"/>
                <a:cs typeface="Courier"/>
              </a:rPr>
              <a:t>AACGAA</a:t>
            </a:r>
          </a:p>
          <a:p>
            <a:pPr marL="457200" lvl="2" algn="ctr"/>
            <a:r>
              <a:rPr lang="en-GB" spc="600" dirty="0" smtClean="0">
                <a:latin typeface="Courier"/>
                <a:cs typeface="Courier"/>
              </a:rPr>
              <a:t>...</a:t>
            </a:r>
          </a:p>
          <a:p>
            <a:pPr marL="457200" lvl="2" algn="ctr"/>
            <a:r>
              <a:rPr lang="en-GB" spc="600" dirty="0" smtClean="0">
                <a:latin typeface="Courier"/>
                <a:cs typeface="Courier"/>
              </a:rPr>
              <a:t>AAAACG</a:t>
            </a:r>
            <a:endParaRPr lang="en-GB" spc="600" dirty="0">
              <a:latin typeface="Courier"/>
              <a:cs typeface="Courier"/>
            </a:endParaRPr>
          </a:p>
        </p:txBody>
      </p:sp>
      <p:sp>
        <p:nvSpPr>
          <p:cNvPr id="39" name="Flèche vers la droite 38"/>
          <p:cNvSpPr/>
          <p:nvPr/>
        </p:nvSpPr>
        <p:spPr>
          <a:xfrm rot="2227360">
            <a:off x="1617135" y="3531736"/>
            <a:ext cx="626534" cy="2666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1218292" y="3806393"/>
            <a:ext cx="611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read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0696" y="4821534"/>
            <a:ext cx="1770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err="1" smtClean="0"/>
              <a:t>Kmers</a:t>
            </a:r>
            <a:endParaRPr lang="en-GB" dirty="0" smtClean="0"/>
          </a:p>
          <a:p>
            <a:pPr algn="ctr"/>
            <a:r>
              <a:rPr lang="en-GB" dirty="0" smtClean="0"/>
              <a:t>(k=6)</a:t>
            </a:r>
          </a:p>
          <a:p>
            <a:pPr algn="ctr"/>
            <a:r>
              <a:rPr lang="en-GB" dirty="0" smtClean="0"/>
              <a:t>In practise k &gt; 30</a:t>
            </a:r>
          </a:p>
        </p:txBody>
      </p:sp>
      <p:sp>
        <p:nvSpPr>
          <p:cNvPr id="44" name="Flèche vers la droite 43"/>
          <p:cNvSpPr/>
          <p:nvPr/>
        </p:nvSpPr>
        <p:spPr>
          <a:xfrm rot="19259941">
            <a:off x="4546256" y="4664669"/>
            <a:ext cx="1276305" cy="5305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7817996" y="2197358"/>
            <a:ext cx="13260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all</a:t>
            </a:r>
          </a:p>
          <a:p>
            <a:pPr algn="ctr"/>
            <a:r>
              <a:rPr lang="en-GB" dirty="0" smtClean="0"/>
              <a:t>occurrences</a:t>
            </a:r>
            <a:endParaRPr lang="en-GB" dirty="0"/>
          </a:p>
          <a:p>
            <a:pPr algn="ctr"/>
            <a:r>
              <a:rPr lang="en-GB" dirty="0" smtClean="0"/>
              <a:t>of </a:t>
            </a:r>
            <a:r>
              <a:rPr lang="en-GB" dirty="0" err="1" smtClean="0"/>
              <a:t>kmers</a:t>
            </a:r>
            <a:endParaRPr lang="en-GB" dirty="0" smtClean="0"/>
          </a:p>
        </p:txBody>
      </p:sp>
      <p:sp>
        <p:nvSpPr>
          <p:cNvPr id="50" name="Ellipse 49"/>
          <p:cNvSpPr/>
          <p:nvPr/>
        </p:nvSpPr>
        <p:spPr>
          <a:xfrm>
            <a:off x="5973183" y="5383516"/>
            <a:ext cx="2474719" cy="127231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/>
          <p:cNvSpPr/>
          <p:nvPr/>
        </p:nvSpPr>
        <p:spPr>
          <a:xfrm>
            <a:off x="5837714" y="5455506"/>
            <a:ext cx="2376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ctr"/>
            <a:r>
              <a:rPr lang="en-GB" b="1" spc="600" dirty="0" smtClean="0">
                <a:latin typeface="Courier"/>
                <a:cs typeface="Courier"/>
              </a:rPr>
              <a:t>AAAACG 2</a:t>
            </a:r>
          </a:p>
          <a:p>
            <a:pPr marL="457200" lvl="2" algn="ctr"/>
            <a:r>
              <a:rPr lang="en-GB" spc="600" dirty="0" smtClean="0">
                <a:latin typeface="Courier"/>
                <a:cs typeface="Courier"/>
              </a:rPr>
              <a:t>AAACGA 1</a:t>
            </a:r>
          </a:p>
          <a:p>
            <a:pPr marL="457200" lvl="2" algn="ctr"/>
            <a:r>
              <a:rPr lang="en-GB" spc="600" dirty="0" smtClean="0">
                <a:latin typeface="Courier"/>
                <a:cs typeface="Courier"/>
              </a:rPr>
              <a:t>AACGAA 1</a:t>
            </a:r>
          </a:p>
          <a:p>
            <a:pPr marL="457200" lvl="2" algn="ctr"/>
            <a:r>
              <a:rPr lang="en-GB" spc="600" dirty="0" smtClean="0">
                <a:latin typeface="Courier"/>
                <a:cs typeface="Courier"/>
              </a:rPr>
              <a:t>...</a:t>
            </a:r>
            <a:endParaRPr lang="en-GB" spc="600" dirty="0">
              <a:latin typeface="Courier"/>
              <a:cs typeface="Courier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55011" y="6177803"/>
            <a:ext cx="2192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Distinct </a:t>
            </a:r>
            <a:r>
              <a:rPr lang="en-GB" dirty="0" err="1" smtClean="0"/>
              <a:t>kmers</a:t>
            </a:r>
            <a:endParaRPr lang="en-GB" dirty="0"/>
          </a:p>
          <a:p>
            <a:pPr algn="ctr"/>
            <a:r>
              <a:rPr lang="en-GB" dirty="0" smtClean="0"/>
              <a:t>with their abundance</a:t>
            </a:r>
          </a:p>
        </p:txBody>
      </p:sp>
      <p:sp>
        <p:nvSpPr>
          <p:cNvPr id="3" name="Égal 2"/>
          <p:cNvSpPr/>
          <p:nvPr/>
        </p:nvSpPr>
        <p:spPr>
          <a:xfrm rot="5400000">
            <a:off x="6864425" y="4663090"/>
            <a:ext cx="595671" cy="644546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6</a:t>
            </a:fld>
            <a:endParaRPr lang="fr-FR"/>
          </a:p>
        </p:txBody>
      </p:sp>
      <p:sp>
        <p:nvSpPr>
          <p:cNvPr id="6" name="Flèche vers la droite 5"/>
          <p:cNvSpPr/>
          <p:nvPr/>
        </p:nvSpPr>
        <p:spPr>
          <a:xfrm rot="3006569">
            <a:off x="4984530" y="4778613"/>
            <a:ext cx="1556787" cy="80597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792936" y="3437061"/>
            <a:ext cx="2901945" cy="1477328"/>
          </a:xfrm>
          <a:prstGeom prst="rect">
            <a:avLst/>
          </a:prstGeom>
          <a:ln w="5715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/>
            <a:r>
              <a:rPr lang="en-GB" sz="3000" dirty="0" smtClean="0"/>
              <a:t>Output of </a:t>
            </a:r>
            <a:r>
              <a:rPr lang="en-GB" sz="3000" dirty="0" err="1" smtClean="0"/>
              <a:t>kmer</a:t>
            </a:r>
            <a:r>
              <a:rPr lang="en-GB" sz="3000" dirty="0" smtClean="0"/>
              <a:t> counting algorithm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99843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2" grpId="0" animBg="1"/>
      <p:bldP spid="8" grpId="0" build="allAtOnce"/>
      <p:bldP spid="27" grpId="0"/>
      <p:bldP spid="15" grpId="0"/>
      <p:bldP spid="35" grpId="0"/>
      <p:bldP spid="37" grpId="0" build="allAtOnce"/>
      <p:bldP spid="39" grpId="0" animBg="1"/>
      <p:bldP spid="40" grpId="0"/>
      <p:bldP spid="41" grpId="0"/>
      <p:bldP spid="44" grpId="0" animBg="1"/>
      <p:bldP spid="45" grpId="0"/>
      <p:bldP spid="50" grpId="0" animBg="1"/>
      <p:bldP spid="51" grpId="0" build="allAtOnce"/>
      <p:bldP spid="52" grpId="0"/>
      <p:bldP spid="3" grpId="0" animBg="1"/>
      <p:bldP spid="6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à coins arrondis 25"/>
          <p:cNvSpPr/>
          <p:nvPr/>
        </p:nvSpPr>
        <p:spPr>
          <a:xfrm>
            <a:off x="1727200" y="558800"/>
            <a:ext cx="1151467" cy="40978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54" y="1995271"/>
            <a:ext cx="664668" cy="75077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2255" y="2083141"/>
            <a:ext cx="66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fastq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669578" y="272947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605" y="2028409"/>
            <a:ext cx="664668" cy="75077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20606" y="2116279"/>
            <a:ext cx="66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fastq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8107929" y="27626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913467" y="995837"/>
            <a:ext cx="762000" cy="750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913467" y="1899007"/>
            <a:ext cx="762000" cy="750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913467" y="3688240"/>
            <a:ext cx="762000" cy="750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à coins arrondis 26"/>
          <p:cNvSpPr/>
          <p:nvPr/>
        </p:nvSpPr>
        <p:spPr>
          <a:xfrm>
            <a:off x="3217333" y="558800"/>
            <a:ext cx="1151467" cy="40978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3437467" y="995837"/>
            <a:ext cx="762000" cy="750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437467" y="1899007"/>
            <a:ext cx="762000" cy="750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437467" y="3688240"/>
            <a:ext cx="762000" cy="750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ZoneTexte 30"/>
          <p:cNvSpPr txBox="1"/>
          <p:nvPr/>
        </p:nvSpPr>
        <p:spPr>
          <a:xfrm>
            <a:off x="3527618" y="558800"/>
            <a:ext cx="57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Sort</a:t>
            </a:r>
            <a:endParaRPr lang="en-GB" dirty="0"/>
          </a:p>
        </p:txBody>
      </p:sp>
      <p:sp>
        <p:nvSpPr>
          <p:cNvPr id="32" name="ZoneTexte 31"/>
          <p:cNvSpPr txBox="1"/>
          <p:nvPr/>
        </p:nvSpPr>
        <p:spPr>
          <a:xfrm>
            <a:off x="1828804" y="558800"/>
            <a:ext cx="9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Partition</a:t>
            </a:r>
            <a:endParaRPr lang="en-GB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4724401" y="558800"/>
            <a:ext cx="1151467" cy="40978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4944535" y="995837"/>
            <a:ext cx="762000" cy="750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944535" y="1899007"/>
            <a:ext cx="762000" cy="750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944535" y="3688240"/>
            <a:ext cx="762000" cy="750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ZoneTexte 36"/>
          <p:cNvSpPr txBox="1"/>
          <p:nvPr/>
        </p:nvSpPr>
        <p:spPr>
          <a:xfrm>
            <a:off x="4933088" y="558800"/>
            <a:ext cx="74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74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9358" y="17363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473836" y="1008668"/>
            <a:ext cx="8229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600" dirty="0" smtClean="0"/>
              <a:t>New similarity function</a:t>
            </a:r>
          </a:p>
          <a:p>
            <a:pPr marL="800100" lvl="2" indent="-342900">
              <a:buFont typeface="Arial"/>
              <a:buChar char="•"/>
            </a:pPr>
            <a:r>
              <a:rPr lang="en-GB" sz="2200" dirty="0"/>
              <a:t>P</a:t>
            </a:r>
            <a:r>
              <a:rPr lang="en-GB" sz="2200" dirty="0" smtClean="0"/>
              <a:t>airwise similarity measure based on </a:t>
            </a:r>
            <a:r>
              <a:rPr lang="en-GB" sz="2200" b="1" dirty="0" smtClean="0"/>
              <a:t>shared </a:t>
            </a:r>
            <a:r>
              <a:rPr lang="en-GB" sz="2200" b="1" dirty="0" err="1" smtClean="0"/>
              <a:t>kmers</a:t>
            </a:r>
            <a:endParaRPr lang="en-GB" sz="2200" b="1" dirty="0" smtClean="0"/>
          </a:p>
          <a:p>
            <a:pPr marL="800100" lvl="2" indent="-342900">
              <a:buFont typeface="Arial"/>
              <a:buChar char="•"/>
            </a:pPr>
            <a:endParaRPr lang="en-GB" sz="2200" b="1" dirty="0"/>
          </a:p>
          <a:p>
            <a:pPr marL="800100" lvl="2" indent="-342900">
              <a:buFont typeface="Arial"/>
              <a:buChar char="•"/>
            </a:pPr>
            <a:endParaRPr lang="en-GB" sz="2200" b="1" dirty="0" smtClean="0"/>
          </a:p>
          <a:p>
            <a:pPr marL="800100" lvl="2" indent="-342900">
              <a:buFont typeface="Arial"/>
              <a:buChar char="•"/>
            </a:pPr>
            <a:endParaRPr lang="en-GB" sz="2200" b="1" dirty="0"/>
          </a:p>
          <a:p>
            <a:pPr marL="800100" lvl="2" indent="-342900">
              <a:buFont typeface="Arial"/>
              <a:buChar char="•"/>
            </a:pPr>
            <a:endParaRPr lang="en-GB" sz="2200" b="1" dirty="0" smtClean="0"/>
          </a:p>
          <a:p>
            <a:pPr marL="800100" lvl="2" indent="-342900">
              <a:buFont typeface="Arial"/>
              <a:buChar char="•"/>
            </a:pPr>
            <a:endParaRPr lang="en-GB" sz="2200" b="1" dirty="0"/>
          </a:p>
          <a:p>
            <a:pPr marL="800100" lvl="2" indent="-342900">
              <a:buFont typeface="Arial"/>
              <a:buChar char="•"/>
            </a:pPr>
            <a:endParaRPr lang="en-GB" sz="2200" b="1" dirty="0" smtClean="0"/>
          </a:p>
          <a:p>
            <a:pPr marL="800100" lvl="2" indent="-342900">
              <a:buFont typeface="Arial"/>
              <a:buChar char="•"/>
            </a:pPr>
            <a:endParaRPr lang="en-GB" sz="2200" b="1" dirty="0"/>
          </a:p>
          <a:p>
            <a:pPr marL="800100" lvl="2" indent="-342900">
              <a:buFont typeface="Arial"/>
              <a:buChar char="•"/>
            </a:pPr>
            <a:endParaRPr lang="en-GB" sz="2200" b="1" dirty="0" smtClean="0"/>
          </a:p>
          <a:p>
            <a:pPr marL="800100" lvl="2" indent="-342900">
              <a:buFont typeface="Arial"/>
              <a:buChar char="•"/>
            </a:pPr>
            <a:endParaRPr lang="en-GB" sz="2200" b="1" dirty="0"/>
          </a:p>
          <a:p>
            <a:pPr marL="800100" lvl="2" indent="-342900">
              <a:buFont typeface="Arial"/>
              <a:buChar char="•"/>
            </a:pPr>
            <a:endParaRPr lang="en-GB" sz="2200" b="1" dirty="0"/>
          </a:p>
          <a:p>
            <a:pPr marL="0" lvl="1"/>
            <a:endParaRPr lang="en-GB" sz="2200" b="1" dirty="0" smtClean="0"/>
          </a:p>
        </p:txBody>
      </p:sp>
      <p:sp>
        <p:nvSpPr>
          <p:cNvPr id="17" name="Ellipse 16"/>
          <p:cNvSpPr/>
          <p:nvPr/>
        </p:nvSpPr>
        <p:spPr>
          <a:xfrm>
            <a:off x="635850" y="2677384"/>
            <a:ext cx="2474719" cy="1557867"/>
          </a:xfrm>
          <a:prstGeom prst="ellipse">
            <a:avLst/>
          </a:prstGeom>
          <a:solidFill>
            <a:schemeClr val="tx2">
              <a:lumMod val="60000"/>
              <a:lumOff val="40000"/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Ellipse 17"/>
          <p:cNvSpPr/>
          <p:nvPr/>
        </p:nvSpPr>
        <p:spPr>
          <a:xfrm>
            <a:off x="1748070" y="2677384"/>
            <a:ext cx="2344633" cy="1524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/>
          <p:cNvSpPr txBox="1"/>
          <p:nvPr/>
        </p:nvSpPr>
        <p:spPr>
          <a:xfrm>
            <a:off x="102586" y="4081614"/>
            <a:ext cx="163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Kmer</a:t>
            </a:r>
            <a:r>
              <a:rPr lang="en-GB" dirty="0" smtClean="0"/>
              <a:t>-bag</a:t>
            </a:r>
          </a:p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3025904" y="4068885"/>
            <a:ext cx="180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Kmer</a:t>
            </a:r>
            <a:r>
              <a:rPr lang="en-GB" dirty="0" smtClean="0"/>
              <a:t>-bag</a:t>
            </a:r>
          </a:p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21" name="ZoneTexte 20"/>
          <p:cNvSpPr txBox="1"/>
          <p:nvPr/>
        </p:nvSpPr>
        <p:spPr>
          <a:xfrm>
            <a:off x="761703" y="3305518"/>
            <a:ext cx="98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specific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3110570" y="3120852"/>
            <a:ext cx="98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specific</a:t>
            </a:r>
            <a:endParaRPr lang="en-GB"/>
          </a:p>
        </p:txBody>
      </p:sp>
      <p:sp>
        <p:nvSpPr>
          <p:cNvPr id="23" name="ZoneTexte 22"/>
          <p:cNvSpPr txBox="1"/>
          <p:nvPr/>
        </p:nvSpPr>
        <p:spPr>
          <a:xfrm>
            <a:off x="1601433" y="3023615"/>
            <a:ext cx="1684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abundance</a:t>
            </a:r>
          </a:p>
          <a:p>
            <a:pPr algn="ctr"/>
            <a:r>
              <a:rPr lang="en-GB" b="1" dirty="0" smtClean="0"/>
              <a:t>shared</a:t>
            </a:r>
          </a:p>
          <a:p>
            <a:pPr algn="ctr"/>
            <a:r>
              <a:rPr lang="en-GB" b="1" dirty="0" err="1" smtClean="0"/>
              <a:t>kmers</a:t>
            </a:r>
            <a:endParaRPr lang="en-GB" b="1" dirty="0" smtClean="0"/>
          </a:p>
        </p:txBody>
      </p:sp>
      <p:sp>
        <p:nvSpPr>
          <p:cNvPr id="28" name="ZoneTexte 27"/>
          <p:cNvSpPr txBox="1"/>
          <p:nvPr/>
        </p:nvSpPr>
        <p:spPr>
          <a:xfrm>
            <a:off x="236778" y="2105699"/>
            <a:ext cx="4378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 smtClean="0"/>
              <a:t>Abundance-based </a:t>
            </a:r>
            <a:r>
              <a:rPr lang="en-GB" sz="2200" b="1" dirty="0" err="1" smtClean="0"/>
              <a:t>Jaccard</a:t>
            </a:r>
            <a:r>
              <a:rPr lang="en-GB" sz="2200" b="1" dirty="0" smtClean="0"/>
              <a:t> similarity</a:t>
            </a:r>
            <a:endParaRPr lang="en-GB" sz="2200" b="1" dirty="0"/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900684"/>
              </p:ext>
            </p:extLst>
          </p:nvPr>
        </p:nvGraphicFramePr>
        <p:xfrm>
          <a:off x="4119470" y="2518555"/>
          <a:ext cx="4703978" cy="137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99" name="…quation" r:id="rId3" imgW="2527300" imgH="736600" progId="Equation.3">
                  <p:embed/>
                </p:oleObj>
              </mc:Choice>
              <mc:Fallback>
                <p:oleObj name="…quation" r:id="rId3" imgW="25273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9470" y="2518555"/>
                        <a:ext cx="4703978" cy="1370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608097" y="3675458"/>
            <a:ext cx="2557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With              :</a:t>
            </a:r>
          </a:p>
          <a:p>
            <a:r>
              <a:rPr lang="en-GB" sz="2200" dirty="0" smtClean="0"/>
              <a:t>Abundance of </a:t>
            </a:r>
            <a:r>
              <a:rPr lang="en-GB" sz="2200" b="1" dirty="0" smtClean="0"/>
              <a:t>w</a:t>
            </a:r>
            <a:r>
              <a:rPr lang="en-GB" sz="2200" dirty="0" smtClean="0"/>
              <a:t> in </a:t>
            </a:r>
            <a:r>
              <a:rPr lang="en-GB" sz="2200" b="1" dirty="0" smtClean="0"/>
              <a:t>A</a:t>
            </a:r>
            <a:endParaRPr lang="en-GB" sz="2200" b="1" dirty="0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449487"/>
              </p:ext>
            </p:extLst>
          </p:nvPr>
        </p:nvGraphicFramePr>
        <p:xfrm>
          <a:off x="6350004" y="3719281"/>
          <a:ext cx="8286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00" name="…quation" r:id="rId5" imgW="444500" imgH="203200" progId="Equation.3">
                  <p:embed/>
                </p:oleObj>
              </mc:Choice>
              <mc:Fallback>
                <p:oleObj name="…quation" r:id="rId5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50004" y="3719281"/>
                        <a:ext cx="8286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re 1"/>
          <p:cNvSpPr txBox="1">
            <a:spLocks/>
          </p:cNvSpPr>
          <p:nvPr/>
        </p:nvSpPr>
        <p:spPr>
          <a:xfrm>
            <a:off x="0" y="881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smtClean="0"/>
              <a:t>Simka: comparing numerous datasets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1149488" y="3208281"/>
            <a:ext cx="7320265" cy="1477328"/>
          </a:xfrm>
          <a:prstGeom prst="rect">
            <a:avLst/>
          </a:prstGeom>
          <a:ln w="5715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/>
            <a:r>
              <a:rPr lang="en-GB" sz="3000" dirty="0"/>
              <a:t>We need</a:t>
            </a:r>
          </a:p>
          <a:p>
            <a:pPr marL="800100" lvl="2" indent="-342900">
              <a:buFont typeface="Arial"/>
              <a:buChar char="•"/>
            </a:pPr>
            <a:r>
              <a:rPr lang="en-GB" sz="3000" dirty="0"/>
              <a:t>Fast </a:t>
            </a:r>
            <a:r>
              <a:rPr lang="en-GB" sz="3000" dirty="0" err="1"/>
              <a:t>kmer</a:t>
            </a:r>
            <a:r>
              <a:rPr lang="en-GB" sz="3000" dirty="0"/>
              <a:t> counting algorithm</a:t>
            </a:r>
          </a:p>
          <a:p>
            <a:pPr marL="800100" lvl="2" indent="-342900">
              <a:buFont typeface="Arial"/>
              <a:buChar char="•"/>
            </a:pPr>
            <a:r>
              <a:rPr lang="en-GB" sz="3000" dirty="0"/>
              <a:t>Compute faster the N(N-1) comparisons</a:t>
            </a:r>
          </a:p>
        </p:txBody>
      </p:sp>
      <p:sp>
        <p:nvSpPr>
          <p:cNvPr id="26" name="Ellipse 25"/>
          <p:cNvSpPr/>
          <p:nvPr/>
        </p:nvSpPr>
        <p:spPr>
          <a:xfrm>
            <a:off x="735141" y="5084843"/>
            <a:ext cx="2474719" cy="12723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599672" y="5156833"/>
            <a:ext cx="2376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ctr"/>
            <a:r>
              <a:rPr lang="en-GB" b="1" spc="600" dirty="0" smtClean="0">
                <a:latin typeface="Courier"/>
                <a:cs typeface="Courier"/>
              </a:rPr>
              <a:t>AAAAAA </a:t>
            </a:r>
            <a:r>
              <a:rPr lang="en-GB" b="1" spc="600" dirty="0">
                <a:latin typeface="Courier"/>
                <a:cs typeface="Courier"/>
              </a:rPr>
              <a:t>4</a:t>
            </a:r>
            <a:endParaRPr lang="en-GB" b="1" spc="600" dirty="0" smtClean="0">
              <a:latin typeface="Courier"/>
              <a:cs typeface="Courier"/>
            </a:endParaRPr>
          </a:p>
          <a:p>
            <a:pPr marL="457200" lvl="2" algn="ctr"/>
            <a:r>
              <a:rPr lang="en-GB" spc="600" dirty="0" smtClean="0">
                <a:latin typeface="Courier"/>
                <a:cs typeface="Courier"/>
              </a:rPr>
              <a:t>TTTAAA 1</a:t>
            </a:r>
          </a:p>
          <a:p>
            <a:pPr marL="457200" lvl="2" algn="ctr"/>
            <a:r>
              <a:rPr lang="en-GB" spc="600" dirty="0" smtClean="0">
                <a:latin typeface="Courier"/>
                <a:cs typeface="Courier"/>
              </a:rPr>
              <a:t>TTTTTT 1</a:t>
            </a:r>
          </a:p>
        </p:txBody>
      </p:sp>
      <p:sp>
        <p:nvSpPr>
          <p:cNvPr id="30" name="Ellipse 29"/>
          <p:cNvSpPr/>
          <p:nvPr/>
        </p:nvSpPr>
        <p:spPr>
          <a:xfrm>
            <a:off x="6077705" y="5085652"/>
            <a:ext cx="2474719" cy="127231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5942236" y="5157642"/>
            <a:ext cx="2376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ctr"/>
            <a:r>
              <a:rPr lang="en-GB" b="1" spc="600" dirty="0" smtClean="0">
                <a:latin typeface="Courier"/>
                <a:cs typeface="Courier"/>
              </a:rPr>
              <a:t>AAAAAA </a:t>
            </a:r>
            <a:r>
              <a:rPr lang="en-GB" b="1" spc="600" dirty="0">
                <a:latin typeface="Courier"/>
                <a:cs typeface="Courier"/>
              </a:rPr>
              <a:t>1</a:t>
            </a:r>
            <a:endParaRPr lang="en-GB" b="1" spc="600" dirty="0" smtClean="0">
              <a:latin typeface="Courier"/>
              <a:cs typeface="Courier"/>
            </a:endParaRPr>
          </a:p>
          <a:p>
            <a:pPr marL="457200" lvl="2" algn="ctr"/>
            <a:r>
              <a:rPr lang="en-GB" spc="600" dirty="0" smtClean="0">
                <a:latin typeface="Courier"/>
                <a:cs typeface="Courier"/>
              </a:rPr>
              <a:t>CCCCCA 1</a:t>
            </a:r>
          </a:p>
          <a:p>
            <a:pPr marL="457200" lvl="2" algn="ctr"/>
            <a:r>
              <a:rPr lang="en-GB" spc="600" dirty="0" smtClean="0">
                <a:latin typeface="Courier"/>
                <a:cs typeface="Courier"/>
              </a:rPr>
              <a:t>CCCCCT 2</a:t>
            </a:r>
          </a:p>
        </p:txBody>
      </p:sp>
      <p:sp>
        <p:nvSpPr>
          <p:cNvPr id="32" name="Espace réservé du numéro de diapositive 3"/>
          <p:cNvSpPr txBox="1">
            <a:spLocks/>
          </p:cNvSpPr>
          <p:nvPr/>
        </p:nvSpPr>
        <p:spPr>
          <a:xfrm>
            <a:off x="6471459" y="6177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1EB5FD-CA36-6145-83F7-0C46FE86BE0B}" type="slidenum">
              <a:rPr lang="fr-FR" smtClean="0"/>
              <a:pPr/>
              <a:t>8</a:t>
            </a:fld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844795" y="5377498"/>
            <a:ext cx="3556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807341"/>
              </p:ext>
            </p:extLst>
          </p:nvPr>
        </p:nvGraphicFramePr>
        <p:xfrm>
          <a:off x="3489541" y="5635386"/>
          <a:ext cx="2409826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01" name="…quation" r:id="rId7" imgW="1295400" imgH="203200" progId="Equation.3">
                  <p:embed/>
                </p:oleObj>
              </mc:Choice>
              <mc:Fallback>
                <p:oleObj name="…quation" r:id="rId7" imgW="1295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89541" y="5635386"/>
                        <a:ext cx="2409826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112758"/>
              </p:ext>
            </p:extLst>
          </p:nvPr>
        </p:nvGraphicFramePr>
        <p:xfrm>
          <a:off x="4144961" y="5009092"/>
          <a:ext cx="1016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02" name="…quation" r:id="rId9" imgW="546100" imgH="190500" progId="Equation.3">
                  <p:embed/>
                </p:oleObj>
              </mc:Choice>
              <mc:Fallback>
                <p:oleObj name="…quation" r:id="rId9" imgW="5461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44961" y="5009092"/>
                        <a:ext cx="1016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530470"/>
              </p:ext>
            </p:extLst>
          </p:nvPr>
        </p:nvGraphicFramePr>
        <p:xfrm>
          <a:off x="3593565" y="6029856"/>
          <a:ext cx="21018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03" name="…quation" r:id="rId11" imgW="1130300" imgH="406400" progId="Equation.3">
                  <p:embed/>
                </p:oleObj>
              </mc:Choice>
              <mc:Fallback>
                <p:oleObj name="…quation" r:id="rId11" imgW="11303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93565" y="6029856"/>
                        <a:ext cx="210185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993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0" y="8423"/>
            <a:ext cx="9144000" cy="1143000"/>
          </a:xfrm>
        </p:spPr>
        <p:txBody>
          <a:bodyPr>
            <a:noAutofit/>
          </a:bodyPr>
          <a:lstStyle/>
          <a:p>
            <a:r>
              <a:rPr lang="en-GB" dirty="0" err="1" smtClean="0"/>
              <a:t>Multiset</a:t>
            </a:r>
            <a:r>
              <a:rPr lang="en-GB" dirty="0" smtClean="0"/>
              <a:t> </a:t>
            </a:r>
            <a:r>
              <a:rPr lang="en-GB" dirty="0" err="1" smtClean="0"/>
              <a:t>kmer</a:t>
            </a:r>
            <a:r>
              <a:rPr lang="en-GB" dirty="0" smtClean="0"/>
              <a:t> counting</a:t>
            </a:r>
            <a:endParaRPr lang="en-GB" sz="3800" dirty="0"/>
          </a:p>
        </p:txBody>
      </p:sp>
      <p:sp>
        <p:nvSpPr>
          <p:cNvPr id="22" name="Rectangle 21"/>
          <p:cNvSpPr/>
          <p:nvPr/>
        </p:nvSpPr>
        <p:spPr>
          <a:xfrm>
            <a:off x="485563" y="1119398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200" dirty="0">
                <a:cs typeface="Calibri"/>
              </a:rPr>
              <a:t>Count the </a:t>
            </a:r>
            <a:r>
              <a:rPr lang="en-GB" sz="2200" dirty="0" err="1">
                <a:cs typeface="Calibri"/>
              </a:rPr>
              <a:t>kmers</a:t>
            </a:r>
            <a:r>
              <a:rPr lang="en-GB" sz="2200" dirty="0">
                <a:cs typeface="Calibri"/>
              </a:rPr>
              <a:t> of N datasets </a:t>
            </a:r>
            <a:r>
              <a:rPr lang="en-GB" sz="2200" b="1" dirty="0">
                <a:cs typeface="Calibri"/>
              </a:rPr>
              <a:t>simultaneously</a:t>
            </a:r>
            <a:endParaRPr lang="en-GB" sz="2200" dirty="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200" dirty="0" smtClean="0"/>
              <a:t>Based </a:t>
            </a:r>
            <a:r>
              <a:rPr lang="en-GB" sz="2200" dirty="0"/>
              <a:t>on KMC2 algorithm (</a:t>
            </a:r>
            <a:r>
              <a:rPr lang="en-GB" sz="2200" dirty="0" err="1"/>
              <a:t>Deorowicz</a:t>
            </a:r>
            <a:r>
              <a:rPr lang="en-GB" sz="2200" dirty="0"/>
              <a:t> </a:t>
            </a:r>
            <a:r>
              <a:rPr lang="en-GB" sz="2200" i="1" dirty="0"/>
              <a:t>et al.</a:t>
            </a:r>
            <a:r>
              <a:rPr lang="en-GB" sz="2200" dirty="0"/>
              <a:t> </a:t>
            </a:r>
            <a:r>
              <a:rPr lang="en-GB" sz="2200" dirty="0" smtClean="0"/>
              <a:t>Bioinformatics 2015)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 smtClean="0">
                <a:cs typeface="Calibri"/>
              </a:rPr>
              <a:t>Available in GATB</a:t>
            </a:r>
            <a:r>
              <a:rPr lang="en-GB" sz="2200" dirty="0">
                <a:cs typeface="Calibri"/>
              </a:rPr>
              <a:t> </a:t>
            </a:r>
            <a:r>
              <a:rPr lang="en-GB" sz="2200" dirty="0" smtClean="0">
                <a:cs typeface="Calibri"/>
              </a:rPr>
              <a:t>library (</a:t>
            </a:r>
            <a:r>
              <a:rPr lang="en-GB" sz="2200" dirty="0" err="1" smtClean="0">
                <a:cs typeface="Calibri"/>
              </a:rPr>
              <a:t>Drezen</a:t>
            </a:r>
            <a:r>
              <a:rPr lang="en-GB" sz="2200" dirty="0" smtClean="0">
                <a:cs typeface="Calibri"/>
              </a:rPr>
              <a:t> et al. Bioinformatics 2014)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493285" y="4245826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For each distinct </a:t>
            </a:r>
            <a:r>
              <a:rPr lang="en-GB" sz="2000" dirty="0" err="1" smtClean="0"/>
              <a:t>kmer</a:t>
            </a:r>
            <a:endParaRPr lang="en-GB" sz="2000" dirty="0"/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946598"/>
              </p:ext>
            </p:extLst>
          </p:nvPr>
        </p:nvGraphicFramePr>
        <p:xfrm>
          <a:off x="2999372" y="4916914"/>
          <a:ext cx="2684756" cy="741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57580"/>
                <a:gridCol w="322580"/>
                <a:gridCol w="311022"/>
                <a:gridCol w="414606"/>
                <a:gridCol w="345512"/>
                <a:gridCol w="33345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…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ACGATC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…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à coins arrondis 1"/>
          <p:cNvSpPr/>
          <p:nvPr/>
        </p:nvSpPr>
        <p:spPr>
          <a:xfrm>
            <a:off x="3448928" y="3419572"/>
            <a:ext cx="2235200" cy="7279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600" b="1" smtClean="0"/>
              <a:t>GATB - DSK</a:t>
            </a:r>
            <a:endParaRPr lang="en-GB" sz="2600" b="1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788" y="2348034"/>
            <a:ext cx="664668" cy="75077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2632789" y="2435904"/>
            <a:ext cx="66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fasta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256" y="2348034"/>
            <a:ext cx="664668" cy="75077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3530257" y="2435904"/>
            <a:ext cx="66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fasta</a:t>
            </a:r>
            <a:endParaRPr lang="en-GB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123" y="2348034"/>
            <a:ext cx="664668" cy="75077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5668124" y="2435904"/>
            <a:ext cx="66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fasta</a:t>
            </a:r>
            <a:endParaRPr lang="en-GB"/>
          </a:p>
        </p:txBody>
      </p:sp>
      <p:sp>
        <p:nvSpPr>
          <p:cNvPr id="3" name="Accolade ouvrante 2"/>
          <p:cNvSpPr/>
          <p:nvPr/>
        </p:nvSpPr>
        <p:spPr>
          <a:xfrm rot="16200000" flipV="1">
            <a:off x="4385818" y="1174207"/>
            <a:ext cx="250675" cy="4066007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5116409" y="2485124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…</a:t>
            </a:r>
            <a:endParaRPr lang="en-GB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476352" y="4286474"/>
            <a:ext cx="0" cy="4271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5803703" y="4879891"/>
            <a:ext cx="1938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Its abundance in</a:t>
            </a:r>
          </a:p>
          <a:p>
            <a:pPr algn="ctr"/>
            <a:r>
              <a:rPr lang="en-GB" sz="2000" b="1" dirty="0"/>
              <a:t>e</a:t>
            </a:r>
            <a:r>
              <a:rPr lang="en-GB" sz="2000" b="1" dirty="0" smtClean="0"/>
              <a:t>ach dataset</a:t>
            </a:r>
            <a:endParaRPr lang="en-GB" sz="2000" b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123" y="2348034"/>
            <a:ext cx="664668" cy="75077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398124" y="2435904"/>
            <a:ext cx="66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fasta</a:t>
            </a:r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2979227" y="2712541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868641" y="27294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4744562" y="27294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26" name="ZoneTexte 25"/>
          <p:cNvSpPr txBox="1"/>
          <p:nvPr/>
        </p:nvSpPr>
        <p:spPr>
          <a:xfrm>
            <a:off x="6014563" y="2729472"/>
            <a:ext cx="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</a:t>
            </a:r>
            <a:endParaRPr lang="en-GB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B5FD-CA36-6145-83F7-0C46FE86BE0B}" type="slidenum">
              <a:rPr lang="fr-FR" smtClean="0"/>
              <a:t>9</a:t>
            </a:fld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85468" y="586736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200" dirty="0" smtClean="0">
                <a:cs typeface="Calibri"/>
              </a:rPr>
              <a:t>We can now count the </a:t>
            </a:r>
            <a:r>
              <a:rPr lang="en-GB" sz="2200" dirty="0" err="1" smtClean="0">
                <a:cs typeface="Calibri"/>
              </a:rPr>
              <a:t>kmers</a:t>
            </a:r>
            <a:r>
              <a:rPr lang="en-GB" sz="2200" dirty="0" smtClean="0">
                <a:cs typeface="Calibri"/>
              </a:rPr>
              <a:t> of large datasets quickly</a:t>
            </a:r>
          </a:p>
          <a:p>
            <a:pPr marL="342900" indent="-342900">
              <a:buFont typeface="Arial"/>
              <a:buChar char="•"/>
            </a:pPr>
            <a:r>
              <a:rPr lang="en-GB" sz="2200" dirty="0" smtClean="0">
                <a:cs typeface="Calibri"/>
              </a:rPr>
              <a:t>Compute all the intersections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19480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28" grpId="0"/>
      <p:bldP spid="30" grpId="0"/>
      <p:bldP spid="32" grpId="0"/>
      <p:bldP spid="3" grpId="0" animBg="1"/>
      <p:bldP spid="4" grpId="0"/>
      <p:bldP spid="37" grpId="0"/>
      <p:bldP spid="19" grpId="0"/>
      <p:bldP spid="7" grpId="0"/>
      <p:bldP spid="21" grpId="0"/>
      <p:bldP spid="25" grpId="0"/>
      <p:bldP spid="26" grpId="0"/>
      <p:bldP spid="34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30724</TotalTime>
  <Words>1788</Words>
  <Application>Microsoft Macintosh PowerPoint</Application>
  <PresentationFormat>Présentation à l'écran (4:3)</PresentationFormat>
  <Paragraphs>592</Paragraphs>
  <Slides>27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9" baseType="lpstr">
      <vt:lpstr>Thème Office</vt:lpstr>
      <vt:lpstr>…quation</vt:lpstr>
      <vt:lpstr>Simka Fast kmer-based method for estimating the similarity between numerous metagenomic datasets</vt:lpstr>
      <vt:lpstr>Context</vt:lpstr>
      <vt:lpstr>De novo comparative metagenomics</vt:lpstr>
      <vt:lpstr>Similarity between 2 samples</vt:lpstr>
      <vt:lpstr>State of the art</vt:lpstr>
      <vt:lpstr>Simka: comparing numerous datasets</vt:lpstr>
      <vt:lpstr>Présentation PowerPoint</vt:lpstr>
      <vt:lpstr>Présentation PowerPoint</vt:lpstr>
      <vt:lpstr>Multiset kmer counting</vt:lpstr>
      <vt:lpstr>Simka algorithm</vt:lpstr>
      <vt:lpstr>Simka algorithm</vt:lpstr>
      <vt:lpstr>Simka algorithm</vt:lpstr>
      <vt:lpstr>Simka algorithm</vt:lpstr>
      <vt:lpstr>Simka algorithm</vt:lpstr>
      <vt:lpstr>Simka algorithm</vt:lpstr>
      <vt:lpstr>Simka algorithm</vt:lpstr>
      <vt:lpstr>Simka algorithm</vt:lpstr>
      <vt:lpstr>Simka algorithm</vt:lpstr>
      <vt:lpstr>Execution time</vt:lpstr>
      <vt:lpstr>Representation of similarity</vt:lpstr>
      <vt:lpstr>Results</vt:lpstr>
      <vt:lpstr>On 21 datasets from Tara Oceans</vt:lpstr>
      <vt:lpstr>Présentation PowerPoint</vt:lpstr>
      <vt:lpstr>Other measures provided</vt:lpstr>
      <vt:lpstr>Conclusion</vt:lpstr>
      <vt:lpstr>Perspectives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sdfsd</dc:creator>
  <cp:lastModifiedBy>sdfsd</cp:lastModifiedBy>
  <cp:revision>1905</cp:revision>
  <dcterms:created xsi:type="dcterms:W3CDTF">2015-04-22T10:53:38Z</dcterms:created>
  <dcterms:modified xsi:type="dcterms:W3CDTF">2015-10-15T15:07:24Z</dcterms:modified>
</cp:coreProperties>
</file>